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81" r:id="rId4"/>
    <p:sldId id="258" r:id="rId5"/>
    <p:sldId id="260" r:id="rId6"/>
    <p:sldId id="261" r:id="rId7"/>
    <p:sldId id="262" r:id="rId8"/>
    <p:sldId id="263" r:id="rId9"/>
    <p:sldId id="264" r:id="rId10"/>
    <p:sldId id="269" r:id="rId11"/>
    <p:sldId id="265" r:id="rId12"/>
    <p:sldId id="266" r:id="rId13"/>
    <p:sldId id="267" r:id="rId14"/>
    <p:sldId id="268" r:id="rId15"/>
    <p:sldId id="270" r:id="rId16"/>
    <p:sldId id="284" r:id="rId17"/>
    <p:sldId id="285" r:id="rId18"/>
    <p:sldId id="286" r:id="rId19"/>
    <p:sldId id="287" r:id="rId20"/>
    <p:sldId id="292" r:id="rId21"/>
    <p:sldId id="293" r:id="rId22"/>
    <p:sldId id="288" r:id="rId23"/>
    <p:sldId id="290" r:id="rId24"/>
    <p:sldId id="291" r:id="rId25"/>
    <p:sldId id="282"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Rg st="1" end="26"/>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34" autoAdjust="0"/>
    <p:restoredTop sz="94660"/>
  </p:normalViewPr>
  <p:slideViewPr>
    <p:cSldViewPr>
      <p:cViewPr>
        <p:scale>
          <a:sx n="65" d="100"/>
          <a:sy n="65" d="100"/>
        </p:scale>
        <p:origin x="1220"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42D173-33F7-4141-B8DD-00EB8129BAFB}" type="datetimeFigureOut">
              <a:rPr lang="en-US" smtClean="0"/>
              <a:pPr/>
              <a:t>5/23/2022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E8528A4-C39B-4B84-A539-56DBFEDC4AC9}" type="slidenum">
              <a:rPr lang="en-US" smtClean="0"/>
              <a:pPr/>
              <a:t>‹#›</a:t>
            </a:fld>
            <a:endParaRPr lang="en-US"/>
          </a:p>
        </p:txBody>
      </p:sp>
    </p:spTree>
    <p:extLst>
      <p:ext uri="{BB962C8B-B14F-4D97-AF65-F5344CB8AC3E}">
        <p14:creationId xmlns:p14="http://schemas.microsoft.com/office/powerpoint/2010/main" val="1312453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E8528A4-C39B-4B84-A539-56DBFEDC4AC9}" type="slidenum">
              <a:rPr lang="en-US" smtClean="0"/>
              <a:pPr/>
              <a:t>3</a:t>
            </a:fld>
            <a:endParaRPr lang="en-US"/>
          </a:p>
        </p:txBody>
      </p:sp>
    </p:spTree>
    <p:extLst>
      <p:ext uri="{BB962C8B-B14F-4D97-AF65-F5344CB8AC3E}">
        <p14:creationId xmlns:p14="http://schemas.microsoft.com/office/powerpoint/2010/main" val="457954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E8528A4-C39B-4B84-A539-56DBFEDC4AC9}" type="slidenum">
              <a:rPr lang="en-US" smtClean="0"/>
              <a:pPr/>
              <a:t>17</a:t>
            </a:fld>
            <a:endParaRPr lang="en-US"/>
          </a:p>
        </p:txBody>
      </p:sp>
    </p:spTree>
    <p:extLst>
      <p:ext uri="{BB962C8B-B14F-4D97-AF65-F5344CB8AC3E}">
        <p14:creationId xmlns:p14="http://schemas.microsoft.com/office/powerpoint/2010/main" val="2288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E8528A4-C39B-4B84-A539-56DBFEDC4AC9}" type="slidenum">
              <a:rPr lang="en-US" smtClean="0"/>
              <a:pPr/>
              <a:t>25</a:t>
            </a:fld>
            <a:endParaRPr lang="en-US"/>
          </a:p>
        </p:txBody>
      </p:sp>
    </p:spTree>
    <p:extLst>
      <p:ext uri="{BB962C8B-B14F-4D97-AF65-F5344CB8AC3E}">
        <p14:creationId xmlns:p14="http://schemas.microsoft.com/office/powerpoint/2010/main" val="475430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16386F0B-11F8-454B-BDCE-BD9D1145E569}" type="datetimeFigureOut">
              <a:rPr lang="en-US" smtClean="0"/>
              <a:pPr/>
              <a:t>5/23/2022</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9856481-2582-4174-9025-3DE28BBBEB87}"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6386F0B-11F8-454B-BDCE-BD9D1145E569}"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6386F0B-11F8-454B-BDCE-BD9D1145E569}"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6386F0B-11F8-454B-BDCE-BD9D1145E569}"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6386F0B-11F8-454B-BDCE-BD9D1145E569}" type="datetimeFigureOut">
              <a:rPr lang="en-US" smtClean="0"/>
              <a:pPr/>
              <a:t>5/23/2022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856481-2582-4174-9025-3DE28BBBEB87}"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6386F0B-11F8-454B-BDCE-BD9D1145E569}"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6386F0B-11F8-454B-BDCE-BD9D1145E569}" type="datetimeFigureOut">
              <a:rPr lang="en-US" smtClean="0"/>
              <a:pPr/>
              <a:t>5/23/2022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16386F0B-11F8-454B-BDCE-BD9D1145E569}" type="datetimeFigureOut">
              <a:rPr lang="en-US" smtClean="0"/>
              <a:pPr/>
              <a:t>5/23/2022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16386F0B-11F8-454B-BDCE-BD9D1145E569}" type="datetimeFigureOut">
              <a:rPr lang="en-US" smtClean="0"/>
              <a:pPr/>
              <a:t>5/23/2022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856481-2582-4174-9025-3DE28BBBEB87}"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6386F0B-11F8-454B-BDCE-BD9D1145E569}"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856481-2582-4174-9025-3DE28BBBEB8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16386F0B-11F8-454B-BDCE-BD9D1145E569}" type="datetimeFigureOut">
              <a:rPr lang="en-US" smtClean="0"/>
              <a:pPr/>
              <a:t>5/23/2022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856481-2582-4174-9025-3DE28BBBEB87}"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6386F0B-11F8-454B-BDCE-BD9D1145E569}" type="datetimeFigureOut">
              <a:rPr lang="en-US" smtClean="0"/>
              <a:pPr/>
              <a:t>5/23/2022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09856481-2582-4174-9025-3DE28BBBEB87}"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560" y="359898"/>
            <a:ext cx="7406640" cy="859302"/>
          </a:xfrm>
        </p:spPr>
        <p:txBody>
          <a:bodyPr/>
          <a:lstStyle/>
          <a:p>
            <a:r>
              <a:rPr lang="en-US" dirty="0"/>
              <a:t>                   </a:t>
            </a:r>
          </a:p>
        </p:txBody>
      </p:sp>
      <p:sp>
        <p:nvSpPr>
          <p:cNvPr id="3" name="Subtitle 2"/>
          <p:cNvSpPr>
            <a:spLocks noGrp="1"/>
          </p:cNvSpPr>
          <p:nvPr>
            <p:ph type="subTitle" idx="1"/>
          </p:nvPr>
        </p:nvSpPr>
        <p:spPr>
          <a:xfrm>
            <a:off x="1371600" y="1143000"/>
            <a:ext cx="7406640" cy="1676400"/>
          </a:xfrm>
        </p:spPr>
        <p:txBody>
          <a:bodyPr>
            <a:normAutofit fontScale="85000" lnSpcReduction="10000"/>
          </a:bodyPr>
          <a:lstStyle/>
          <a:p>
            <a:pPr algn="ctr">
              <a:lnSpc>
                <a:spcPct val="110000"/>
              </a:lnSpc>
            </a:pPr>
            <a:r>
              <a:rPr lang="en-US" sz="2800" b="1" dirty="0">
                <a:solidFill>
                  <a:schemeClr val="dk1"/>
                </a:solidFill>
                <a:latin typeface="Garamond"/>
                <a:ea typeface="Garamond"/>
                <a:cs typeface="Garamond"/>
                <a:sym typeface="Garamond"/>
              </a:rPr>
              <a:t>       </a:t>
            </a:r>
            <a:r>
              <a:rPr lang="en-US" sz="2800" b="1" dirty="0">
                <a:solidFill>
                  <a:schemeClr val="dk1"/>
                </a:solidFill>
                <a:latin typeface="Times New Roman" panose="02020603050405020304" pitchFamily="18" charset="0"/>
                <a:ea typeface="Garamond"/>
                <a:cs typeface="Times New Roman" panose="02020603050405020304" pitchFamily="18" charset="0"/>
                <a:sym typeface="Garamond"/>
              </a:rPr>
              <a:t>CMR TECHNICAL CAMPUS</a:t>
            </a:r>
            <a:r>
              <a:rPr lang="en-US" sz="2800" b="1" dirty="0">
                <a:solidFill>
                  <a:schemeClr val="dk1"/>
                </a:solidFill>
                <a:latin typeface="Times New Roman" panose="02020603050405020304" pitchFamily="18" charset="0"/>
                <a:ea typeface="Jacques Francois Shadow"/>
                <a:cs typeface="Times New Roman" panose="02020603050405020304" pitchFamily="18" charset="0"/>
                <a:sym typeface="Jacques Francois Shadow"/>
              </a:rPr>
              <a:t/>
            </a:r>
            <a:br>
              <a:rPr lang="en-US" sz="2800" b="1" dirty="0">
                <a:solidFill>
                  <a:schemeClr val="dk1"/>
                </a:solidFill>
                <a:latin typeface="Times New Roman" panose="02020603050405020304" pitchFamily="18" charset="0"/>
                <a:ea typeface="Jacques Francois Shadow"/>
                <a:cs typeface="Times New Roman" panose="02020603050405020304" pitchFamily="18" charset="0"/>
                <a:sym typeface="Jacques Francois Shadow"/>
              </a:rPr>
            </a:br>
            <a:r>
              <a:rPr lang="en-US" sz="1600" b="1" dirty="0">
                <a:solidFill>
                  <a:schemeClr val="dk1"/>
                </a:solidFill>
                <a:latin typeface="Times New Roman" panose="02020603050405020304" pitchFamily="18" charset="0"/>
                <a:ea typeface="Jacques Francois Shadow"/>
                <a:cs typeface="Times New Roman" panose="02020603050405020304" pitchFamily="18" charset="0"/>
                <a:sym typeface="Jacques Francois Shadow"/>
              </a:rPr>
              <a:t>          </a:t>
            </a:r>
            <a:r>
              <a:rPr lang="en-US" sz="1600" dirty="0">
                <a:solidFill>
                  <a:schemeClr val="dk1"/>
                </a:solidFill>
                <a:latin typeface="Times New Roman" panose="02020603050405020304" pitchFamily="18" charset="0"/>
                <a:ea typeface="Garamond"/>
                <a:cs typeface="Times New Roman" panose="02020603050405020304" pitchFamily="18" charset="0"/>
                <a:sym typeface="Garamond"/>
              </a:rPr>
              <a:t>Accredited  by  NBA, Approved  by AICTE, affiliated to JNTUH</a:t>
            </a:r>
          </a:p>
          <a:p>
            <a:pPr>
              <a:lnSpc>
                <a:spcPct val="110000"/>
              </a:lnSpc>
            </a:pPr>
            <a:r>
              <a:rPr lang="en-US" sz="1600" dirty="0">
                <a:solidFill>
                  <a:schemeClr val="dk1"/>
                </a:solidFill>
                <a:latin typeface="Times New Roman" panose="02020603050405020304" pitchFamily="18" charset="0"/>
                <a:ea typeface="Garamond"/>
                <a:cs typeface="Times New Roman" panose="02020603050405020304" pitchFamily="18" charset="0"/>
                <a:sym typeface="Garamond"/>
              </a:rPr>
              <a:t>                                            </a:t>
            </a:r>
            <a:r>
              <a:rPr lang="en-US" sz="1600" dirty="0" err="1">
                <a:solidFill>
                  <a:schemeClr val="dk1"/>
                </a:solidFill>
                <a:latin typeface="Times New Roman" panose="02020603050405020304" pitchFamily="18" charset="0"/>
                <a:ea typeface="Garamond"/>
                <a:cs typeface="Times New Roman" panose="02020603050405020304" pitchFamily="18" charset="0"/>
                <a:sym typeface="Garamond"/>
              </a:rPr>
              <a:t>Kandlakoya</a:t>
            </a:r>
            <a:r>
              <a:rPr lang="en-US" sz="1600" dirty="0">
                <a:solidFill>
                  <a:schemeClr val="dk1"/>
                </a:solidFill>
                <a:latin typeface="Times New Roman" panose="02020603050405020304" pitchFamily="18" charset="0"/>
                <a:ea typeface="Garamond"/>
                <a:cs typeface="Times New Roman" panose="02020603050405020304" pitchFamily="18" charset="0"/>
                <a:sym typeface="Garamond"/>
              </a:rPr>
              <a:t> (V), </a:t>
            </a:r>
            <a:r>
              <a:rPr lang="en-US" sz="1600" dirty="0" err="1">
                <a:solidFill>
                  <a:schemeClr val="dk1"/>
                </a:solidFill>
                <a:latin typeface="Times New Roman" panose="02020603050405020304" pitchFamily="18" charset="0"/>
                <a:ea typeface="Garamond"/>
                <a:cs typeface="Times New Roman" panose="02020603050405020304" pitchFamily="18" charset="0"/>
                <a:sym typeface="Garamond"/>
              </a:rPr>
              <a:t>Medchal</a:t>
            </a:r>
            <a:r>
              <a:rPr lang="en-US" sz="1600" dirty="0">
                <a:solidFill>
                  <a:schemeClr val="dk1"/>
                </a:solidFill>
                <a:latin typeface="Times New Roman" panose="02020603050405020304" pitchFamily="18" charset="0"/>
                <a:ea typeface="Garamond"/>
                <a:cs typeface="Times New Roman" panose="02020603050405020304" pitchFamily="18" charset="0"/>
                <a:sym typeface="Garamond"/>
              </a:rPr>
              <a:t> Road, Hyderabad -501401</a:t>
            </a:r>
            <a:r>
              <a:rPr lang="en-US" sz="2800" dirty="0">
                <a:solidFill>
                  <a:schemeClr val="dk1"/>
                </a:solidFill>
                <a:latin typeface="Garamond"/>
                <a:ea typeface="Garamond"/>
                <a:cs typeface="Garamond"/>
                <a:sym typeface="Garamond"/>
              </a:rPr>
              <a:t/>
            </a:r>
            <a:br>
              <a:rPr lang="en-US" sz="2800" dirty="0">
                <a:solidFill>
                  <a:schemeClr val="dk1"/>
                </a:solidFill>
                <a:latin typeface="Garamond"/>
                <a:ea typeface="Garamond"/>
                <a:cs typeface="Garamond"/>
                <a:sym typeface="Garamond"/>
              </a:rPr>
            </a:br>
            <a:r>
              <a:rPr lang="en-US" sz="2800" dirty="0">
                <a:solidFill>
                  <a:schemeClr val="dk1"/>
                </a:solidFill>
                <a:latin typeface="Garamond"/>
                <a:ea typeface="Garamond"/>
                <a:cs typeface="Garamond"/>
                <a:sym typeface="Garamond"/>
              </a:rPr>
              <a:t>      </a:t>
            </a:r>
            <a:r>
              <a:rPr lang="en-IN" sz="2000" b="1" dirty="0">
                <a:solidFill>
                  <a:schemeClr val="dk1"/>
                </a:solidFill>
                <a:latin typeface="Times New Roman" panose="02020603050405020304" pitchFamily="18" charset="0"/>
                <a:ea typeface="Garamond"/>
                <a:cs typeface="Times New Roman" panose="02020603050405020304" pitchFamily="18" charset="0"/>
                <a:sym typeface="Garamond"/>
              </a:rPr>
              <a:t>DEPARTMENT OF COMPUTER SCIENCE AND ENGINEERING</a:t>
            </a:r>
            <a:r>
              <a:rPr lang="en-US" sz="2000" b="1" dirty="0">
                <a:solidFill>
                  <a:schemeClr val="dk1"/>
                </a:solidFill>
                <a:latin typeface="Times New Roman"/>
                <a:ea typeface="Times New Roman"/>
                <a:cs typeface="Times New Roman"/>
                <a:sym typeface="Times New Roman"/>
              </a:rPr>
              <a:t/>
            </a:r>
            <a:br>
              <a:rPr lang="en-US" sz="2000" b="1" dirty="0">
                <a:solidFill>
                  <a:schemeClr val="dk1"/>
                </a:solidFill>
                <a:latin typeface="Times New Roman"/>
                <a:ea typeface="Times New Roman"/>
                <a:cs typeface="Times New Roman"/>
                <a:sym typeface="Times New Roman"/>
              </a:rPr>
            </a:br>
            <a:r>
              <a:rPr lang="en-US" sz="2000" b="1" dirty="0">
                <a:solidFill>
                  <a:schemeClr val="dk1"/>
                </a:solidFill>
                <a:latin typeface="Times New Roman"/>
                <a:ea typeface="Times New Roman"/>
                <a:cs typeface="Times New Roman"/>
                <a:sym typeface="Times New Roman"/>
              </a:rPr>
              <a:t> </a:t>
            </a:r>
            <a:endParaRPr lang="en-US" dirty="0"/>
          </a:p>
        </p:txBody>
      </p:sp>
      <p:pic>
        <p:nvPicPr>
          <p:cNvPr id="4" name="Google Shape;156;p19" descr="cmr new logo">
            <a:extLst>
              <a:ext uri="{FF2B5EF4-FFF2-40B4-BE49-F238E27FC236}">
                <a16:creationId xmlns="" xmlns:a16="http://schemas.microsoft.com/office/drawing/2014/main" id="{3A5B7786-36DE-4A4F-ADE2-D0083CABAC41}"/>
              </a:ext>
            </a:extLst>
          </p:cNvPr>
          <p:cNvPicPr preferRelativeResize="0">
            <a:picLocks/>
          </p:cNvPicPr>
          <p:nvPr/>
        </p:nvPicPr>
        <p:blipFill rotWithShape="1">
          <a:blip r:embed="rId2">
            <a:alphaModFix/>
          </a:blip>
          <a:srcRect/>
          <a:stretch>
            <a:fillRect/>
          </a:stretch>
        </p:blipFill>
        <p:spPr>
          <a:xfrm>
            <a:off x="4595327" y="15795"/>
            <a:ext cx="1228725" cy="1185862"/>
          </a:xfrm>
          <a:prstGeom prst="rect">
            <a:avLst/>
          </a:prstGeom>
          <a:noFill/>
          <a:ln>
            <a:noFill/>
          </a:ln>
        </p:spPr>
      </p:pic>
      <p:sp>
        <p:nvSpPr>
          <p:cNvPr id="5" name="TextBox 4"/>
          <p:cNvSpPr txBox="1"/>
          <p:nvPr/>
        </p:nvSpPr>
        <p:spPr>
          <a:xfrm>
            <a:off x="1600200" y="2819400"/>
            <a:ext cx="7010400" cy="954107"/>
          </a:xfrm>
          <a:prstGeom prst="rect">
            <a:avLst/>
          </a:prstGeom>
          <a:noFill/>
        </p:spPr>
        <p:txBody>
          <a:bodyPr wrap="square" rtlCol="0">
            <a:spAutoFit/>
          </a:bodyPr>
          <a:lstStyle/>
          <a:p>
            <a:r>
              <a:rPr lang="en-US" sz="2800" b="1" dirty="0">
                <a:latin typeface="Times New Roman" pitchFamily="18" charset="0"/>
                <a:cs typeface="Times New Roman" pitchFamily="18" charset="0"/>
              </a:rPr>
              <a:t>          IMAGE BASED APPRAISAL OF </a:t>
            </a:r>
          </a:p>
          <a:p>
            <a:r>
              <a:rPr lang="en-US" sz="2800" b="1" dirty="0">
                <a:latin typeface="Times New Roman" pitchFamily="18" charset="0"/>
                <a:cs typeface="Times New Roman" pitchFamily="18" charset="0"/>
              </a:rPr>
              <a:t>            REAL ESTATE PROPERTIES</a:t>
            </a:r>
            <a:endParaRPr lang="en-US" sz="2800" dirty="0">
              <a:latin typeface="Times New Roman" pitchFamily="18" charset="0"/>
              <a:cs typeface="Times New Roman" pitchFamily="18" charset="0"/>
            </a:endParaRPr>
          </a:p>
        </p:txBody>
      </p:sp>
      <p:sp>
        <p:nvSpPr>
          <p:cNvPr id="6" name="TextBox 5"/>
          <p:cNvSpPr txBox="1"/>
          <p:nvPr/>
        </p:nvSpPr>
        <p:spPr>
          <a:xfrm>
            <a:off x="1600200" y="4495800"/>
            <a:ext cx="2819400" cy="948978"/>
          </a:xfrm>
          <a:prstGeom prst="rect">
            <a:avLst/>
          </a:prstGeom>
          <a:noFill/>
        </p:spPr>
        <p:txBody>
          <a:bodyPr wrap="square" rtlCol="0">
            <a:spAutoFit/>
          </a:bodyPr>
          <a:lstStyle/>
          <a:p>
            <a:pPr marL="10160" algn="ctr">
              <a:spcBef>
                <a:spcPts val="135"/>
              </a:spcBef>
              <a:tabLst>
                <a:tab pos="889000" algn="l"/>
              </a:tabLst>
            </a:pPr>
            <a:r>
              <a:rPr lang="en-US" b="1" spc="-20" dirty="0">
                <a:solidFill>
                  <a:srgbClr val="FFFFFF"/>
                </a:solidFill>
              </a:rPr>
              <a:t> </a:t>
            </a:r>
            <a:r>
              <a:rPr lang="en-IN" b="1" dirty="0">
                <a:solidFill>
                  <a:srgbClr val="262626"/>
                </a:solidFill>
                <a:latin typeface="Times New Roman" panose="02020603050405020304" pitchFamily="18" charset="0"/>
                <a:ea typeface="Garamond"/>
                <a:cs typeface="Times New Roman" panose="02020603050405020304" pitchFamily="18" charset="0"/>
                <a:sym typeface="Garamond"/>
              </a:rPr>
              <a:t>Under the guidance of</a:t>
            </a:r>
          </a:p>
          <a:p>
            <a:pPr marL="12700" marR="229870">
              <a:spcBef>
                <a:spcPts val="100"/>
              </a:spcBef>
            </a:pPr>
            <a:r>
              <a:rPr lang="en-US" b="1" kern="0" dirty="0">
                <a:latin typeface="Times New Roman" panose="02020603050405020304" pitchFamily="18" charset="0"/>
                <a:ea typeface="Times New Roman" panose="02020603050405020304" pitchFamily="18" charset="0"/>
              </a:rPr>
              <a:t>        </a:t>
            </a:r>
            <a:r>
              <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rPr>
              <a:t>Dr. G. </a:t>
            </a:r>
            <a:r>
              <a:rPr lang="en-US" sz="1600" b="1" kern="0" dirty="0" err="1">
                <a:effectLst/>
                <a:latin typeface="Times New Roman" panose="02020603050405020304" pitchFamily="18" charset="0"/>
                <a:ea typeface="Times New Roman" panose="02020603050405020304" pitchFamily="18" charset="0"/>
                <a:cs typeface="Times New Roman" panose="02020603050405020304" pitchFamily="18" charset="0"/>
              </a:rPr>
              <a:t>SomaSekhar</a:t>
            </a:r>
            <a:endParaRPr lang="en-US" sz="16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2700" marR="229870">
              <a:spcBef>
                <a:spcPts val="100"/>
              </a:spcBef>
            </a:pPr>
            <a:r>
              <a:rPr lang="en-US" sz="1600" b="1" spc="-25" dirty="0">
                <a:latin typeface="Times New Roman" panose="02020603050405020304" pitchFamily="18" charset="0"/>
                <a:cs typeface="Times New Roman" panose="02020603050405020304" pitchFamily="18" charset="0"/>
              </a:rPr>
              <a:t>          </a:t>
            </a:r>
            <a:r>
              <a:rPr lang="en-US" sz="1600" b="1" spc="-25" dirty="0" err="1">
                <a:latin typeface="Times New Roman" panose="02020603050405020304" pitchFamily="18" charset="0"/>
                <a:cs typeface="Times New Roman" panose="02020603050405020304" pitchFamily="18" charset="0"/>
              </a:rPr>
              <a:t>Asst.Professor</a:t>
            </a:r>
            <a:endParaRPr lang="en-US" sz="16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248400" y="4419600"/>
            <a:ext cx="2743200" cy="1107996"/>
          </a:xfrm>
          <a:prstGeom prst="rect">
            <a:avLst/>
          </a:prstGeom>
          <a:noFill/>
        </p:spPr>
        <p:txBody>
          <a:bodyPr wrap="square" rtlCol="0">
            <a:spAutoFit/>
          </a:bodyPr>
          <a:lstStyle/>
          <a:p>
            <a:r>
              <a:rPr lang="en-US" b="1" dirty="0">
                <a:latin typeface="Times New Roman" pitchFamily="18" charset="0"/>
                <a:cs typeface="Times New Roman" pitchFamily="18" charset="0"/>
              </a:rPr>
              <a:t>     By</a:t>
            </a:r>
            <a:r>
              <a:rPr lang="en-US" u="sng" dirty="0">
                <a:latin typeface="Times New Roman" pitchFamily="18" charset="0"/>
                <a:cs typeface="Times New Roman" pitchFamily="18" charset="0"/>
              </a:rPr>
              <a:t>:</a:t>
            </a:r>
          </a:p>
          <a:p>
            <a:r>
              <a:rPr lang="en-US" sz="1600" dirty="0">
                <a:latin typeface="Times New Roman" pitchFamily="18" charset="0"/>
                <a:cs typeface="Times New Roman" pitchFamily="18" charset="0"/>
              </a:rPr>
              <a:t>            K. Shivani</a:t>
            </a:r>
          </a:p>
          <a:p>
            <a:r>
              <a:rPr lang="en-US" sz="1600" dirty="0">
                <a:latin typeface="Times New Roman" pitchFamily="18" charset="0"/>
                <a:cs typeface="Times New Roman" pitchFamily="18" charset="0"/>
              </a:rPr>
              <a:t>            B. Suresh</a:t>
            </a:r>
          </a:p>
          <a:p>
            <a:r>
              <a:rPr lang="en-US" sz="1600" dirty="0">
                <a:latin typeface="Times New Roman" pitchFamily="18" charset="0"/>
                <a:cs typeface="Times New Roman" pitchFamily="18" charset="0"/>
              </a:rPr>
              <a:t>            Kalyani Yash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ARCHITECTURE </a:t>
            </a:r>
            <a:endParaRPr lang="en-US" sz="4000" dirty="0">
              <a:latin typeface="Times New Roman" pitchFamily="18" charset="0"/>
              <a:cs typeface="Times New Roman" pitchFamily="18" charset="0"/>
            </a:endParaRPr>
          </a:p>
        </p:txBody>
      </p:sp>
      <p:pic>
        <p:nvPicPr>
          <p:cNvPr id="4" name="image6.png"/>
          <p:cNvPicPr>
            <a:picLocks noGrp="1"/>
          </p:cNvPicPr>
          <p:nvPr>
            <p:ph idx="1"/>
          </p:nvPr>
        </p:nvPicPr>
        <p:blipFill>
          <a:blip r:embed="rId2"/>
          <a:srcRect/>
          <a:stretch>
            <a:fillRect/>
          </a:stretch>
        </p:blipFill>
        <p:spPr>
          <a:xfrm>
            <a:off x="1600201" y="1524000"/>
            <a:ext cx="6477000" cy="4191000"/>
          </a:xfrm>
          <a:prstGeom prst="rect">
            <a:avLst/>
          </a:prstGeom>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MODULES</a:t>
            </a:r>
            <a:endParaRPr lang="en-US" sz="4000" dirty="0">
              <a:latin typeface="Times New Roman" pitchFamily="18" charset="0"/>
              <a:cs typeface="Times New Roman" pitchFamily="18" charset="0"/>
            </a:endParaRPr>
          </a:p>
        </p:txBody>
      </p:sp>
      <p:sp>
        <p:nvSpPr>
          <p:cNvPr id="3" name="Content Placeholder 2"/>
          <p:cNvSpPr>
            <a:spLocks noGrp="1"/>
          </p:cNvSpPr>
          <p:nvPr>
            <p:ph idx="1"/>
          </p:nvPr>
        </p:nvSpPr>
        <p:spPr>
          <a:xfrm>
            <a:off x="1435608" y="1447800"/>
            <a:ext cx="6641592" cy="4800600"/>
          </a:xfrm>
        </p:spPr>
        <p:txBody>
          <a:bodyPr>
            <a:normAutofit/>
          </a:bodyPr>
          <a:lstStyle/>
          <a:p>
            <a:pPr>
              <a:buNone/>
            </a:pPr>
            <a:r>
              <a:rPr lang="en-US" sz="2400" dirty="0">
                <a:solidFill>
                  <a:schemeClr val="tx2">
                    <a:lumMod val="75000"/>
                  </a:schemeClr>
                </a:solidFill>
                <a:latin typeface="Times New Roman" pitchFamily="18" charset="0"/>
                <a:cs typeface="Times New Roman" pitchFamily="18" charset="0"/>
              </a:rPr>
              <a:t>1) PROPERTY ADDITION:</a:t>
            </a:r>
          </a:p>
          <a:p>
            <a:pPr algn="just">
              <a:buNone/>
            </a:pPr>
            <a:r>
              <a:rPr lang="en-US" sz="1600" dirty="0">
                <a:latin typeface="Times New Roman" pitchFamily="18" charset="0"/>
                <a:cs typeface="Times New Roman" pitchFamily="18" charset="0"/>
              </a:rPr>
              <a:t>     The property addition is the main initiative module for the project. Once authorized user login into the system, they can perform their activity as per their wish. In this module, User must have interested in selling the property which they own. The Property details such as Location, Address, and Facilities that the households are need to add to the cloud where everything that seller uploads can viewable to buyer and agent.</a:t>
            </a:r>
          </a:p>
          <a:p>
            <a:pPr>
              <a:buNone/>
            </a:pPr>
            <a:r>
              <a:rPr lang="en-US" sz="1600" dirty="0">
                <a:latin typeface="Times New Roman" pitchFamily="18" charset="0"/>
                <a:cs typeface="Times New Roman" pitchFamily="18" charset="0"/>
              </a:rPr>
              <a:t>      </a:t>
            </a:r>
          </a:p>
          <a:p>
            <a:pPr>
              <a:buNone/>
            </a:pPr>
            <a:endParaRPr lang="en-US" sz="2400" dirty="0">
              <a:solidFill>
                <a:schemeClr val="tx2">
                  <a:lumMod val="75000"/>
                </a:schemeClr>
              </a:solidFill>
              <a:latin typeface="Times New Roman" pitchFamily="18" charset="0"/>
              <a:cs typeface="Times New Roman" pitchFamily="18" charset="0"/>
            </a:endParaRPr>
          </a:p>
          <a:p>
            <a:pPr>
              <a:buNone/>
            </a:pPr>
            <a:endParaRPr lang="en-US" sz="2400" dirty="0">
              <a:latin typeface="Times New Roman" pitchFamily="18" charset="0"/>
              <a:cs typeface="Times New Roman" pitchFamily="18" charset="0"/>
            </a:endParaRPr>
          </a:p>
        </p:txBody>
      </p:sp>
      <p:pic>
        <p:nvPicPr>
          <p:cNvPr id="4" name="image16.png"/>
          <p:cNvPicPr/>
          <p:nvPr/>
        </p:nvPicPr>
        <p:blipFill>
          <a:blip r:embed="rId2"/>
          <a:srcRect/>
          <a:stretch>
            <a:fillRect/>
          </a:stretch>
        </p:blipFill>
        <p:spPr>
          <a:xfrm>
            <a:off x="2514600" y="3505200"/>
            <a:ext cx="4953000" cy="2910840"/>
          </a:xfrm>
          <a:prstGeom prst="rect">
            <a:avLst/>
          </a:prstGeom>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5608" y="457200"/>
            <a:ext cx="6641592" cy="5791200"/>
          </a:xfrm>
        </p:spPr>
        <p:txBody>
          <a:bodyPr>
            <a:normAutofit/>
          </a:bodyPr>
          <a:lstStyle/>
          <a:p>
            <a:pPr>
              <a:buNone/>
            </a:pPr>
            <a:r>
              <a:rPr lang="en-US" sz="2400" dirty="0">
                <a:solidFill>
                  <a:schemeClr val="tx2">
                    <a:lumMod val="75000"/>
                  </a:schemeClr>
                </a:solidFill>
                <a:latin typeface="Times New Roman" pitchFamily="18" charset="0"/>
                <a:cs typeface="Times New Roman" pitchFamily="18" charset="0"/>
              </a:rPr>
              <a:t>2)ADDING LOCATION DETAILS:</a:t>
            </a:r>
          </a:p>
          <a:p>
            <a:pPr algn="just">
              <a:buNone/>
            </a:pPr>
            <a:r>
              <a:rPr lang="en-US" sz="1800" dirty="0">
                <a:solidFill>
                  <a:schemeClr val="tx2">
                    <a:lumMod val="75000"/>
                  </a:schemeClr>
                </a:solidFill>
                <a:latin typeface="Times New Roman" pitchFamily="18" charset="0"/>
                <a:cs typeface="Times New Roman" pitchFamily="18" charset="0"/>
              </a:rPr>
              <a:t>     </a:t>
            </a:r>
            <a:r>
              <a:rPr lang="en-US" sz="1600" dirty="0">
                <a:latin typeface="Times New Roman" pitchFamily="18" charset="0"/>
                <a:cs typeface="Times New Roman" pitchFamily="18" charset="0"/>
              </a:rPr>
              <a:t>In this module user that is seller need to upload the details of their location as well as their neighboring facility location such as schools, colleges and medical etc., In previous modules also user need to add the location that are into the raw typed format but here in this module we can upload the location details in maps and map formats. Spotting these locations can be very handy for agents or users to get to know about the details of property and neighboring details.</a:t>
            </a:r>
          </a:p>
          <a:p>
            <a:pPr>
              <a:buNone/>
            </a:pPr>
            <a:r>
              <a:rPr lang="en-US" sz="2400" dirty="0">
                <a:solidFill>
                  <a:schemeClr val="tx2">
                    <a:lumMod val="75000"/>
                  </a:schemeClr>
                </a:solidFill>
                <a:latin typeface="Times New Roman" pitchFamily="18" charset="0"/>
                <a:cs typeface="Times New Roman" pitchFamily="18" charset="0"/>
              </a:rPr>
              <a:t>    </a:t>
            </a:r>
          </a:p>
        </p:txBody>
      </p:sp>
      <p:pic>
        <p:nvPicPr>
          <p:cNvPr id="4" name="image28.png"/>
          <p:cNvPicPr/>
          <p:nvPr/>
        </p:nvPicPr>
        <p:blipFill>
          <a:blip r:embed="rId2"/>
          <a:srcRect/>
          <a:stretch>
            <a:fillRect/>
          </a:stretch>
        </p:blipFill>
        <p:spPr>
          <a:xfrm>
            <a:off x="2057400" y="2667000"/>
            <a:ext cx="5943600" cy="3810000"/>
          </a:xfrm>
          <a:prstGeom prst="rect">
            <a:avLst/>
          </a:prstGeom>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5608" y="304800"/>
            <a:ext cx="6641592" cy="5943600"/>
          </a:xfrm>
        </p:spPr>
        <p:txBody>
          <a:bodyPr>
            <a:normAutofit/>
          </a:bodyPr>
          <a:lstStyle/>
          <a:p>
            <a:pPr>
              <a:buNone/>
            </a:pPr>
            <a:r>
              <a:rPr lang="en-US" sz="2800" dirty="0">
                <a:solidFill>
                  <a:schemeClr val="tx2">
                    <a:lumMod val="75000"/>
                  </a:schemeClr>
                </a:solidFill>
                <a:latin typeface="Times New Roman" pitchFamily="18" charset="0"/>
                <a:cs typeface="Times New Roman" pitchFamily="18" charset="0"/>
              </a:rPr>
              <a:t>3)PRICE NEGOTIATION:</a:t>
            </a:r>
          </a:p>
          <a:p>
            <a:pPr algn="just">
              <a:buNone/>
            </a:pPr>
            <a:r>
              <a:rPr lang="en-US" sz="2800" dirty="0">
                <a:solidFill>
                  <a:schemeClr val="tx2">
                    <a:lumMod val="75000"/>
                  </a:schemeClr>
                </a:solidFill>
                <a:latin typeface="Times New Roman" pitchFamily="18" charset="0"/>
                <a:cs typeface="Times New Roman" pitchFamily="18" charset="0"/>
              </a:rPr>
              <a:t>   </a:t>
            </a:r>
            <a:r>
              <a:rPr lang="en-US" sz="1600" dirty="0">
                <a:latin typeface="Times New Roman" pitchFamily="18" charset="0"/>
                <a:cs typeface="Times New Roman" pitchFamily="18" charset="0"/>
              </a:rPr>
              <a:t>This module is mainly designed for buyers and agents. Firstly, buyer sends the request to agents along with the cost of expectations and other query details about property. Once agents view the request from the buyer, Agent can decide the price according to the merit of location and both the buyer and seller. This module designed like chat. Dual way communication can be accomplished among the various users.</a:t>
            </a:r>
          </a:p>
          <a:p>
            <a:pPr>
              <a:buNone/>
            </a:pPr>
            <a:r>
              <a:rPr lang="en-US" sz="1600" dirty="0">
                <a:latin typeface="Times New Roman" pitchFamily="18" charset="0"/>
                <a:cs typeface="Times New Roman" pitchFamily="18" charset="0"/>
              </a:rPr>
              <a:t>       </a:t>
            </a:r>
          </a:p>
          <a:p>
            <a:pPr>
              <a:buNone/>
            </a:pPr>
            <a:endParaRPr lang="en-US" sz="2800" dirty="0">
              <a:solidFill>
                <a:schemeClr val="tx2">
                  <a:lumMod val="75000"/>
                </a:schemeClr>
              </a:solidFill>
              <a:latin typeface="Times New Roman" pitchFamily="18" charset="0"/>
              <a:cs typeface="Times New Roman" pitchFamily="18" charset="0"/>
            </a:endParaRPr>
          </a:p>
        </p:txBody>
      </p:sp>
      <p:pic>
        <p:nvPicPr>
          <p:cNvPr id="4" name="image8.png"/>
          <p:cNvPicPr/>
          <p:nvPr/>
        </p:nvPicPr>
        <p:blipFill>
          <a:blip r:embed="rId2"/>
          <a:srcRect/>
          <a:stretch>
            <a:fillRect/>
          </a:stretch>
        </p:blipFill>
        <p:spPr>
          <a:xfrm>
            <a:off x="1981200" y="2743200"/>
            <a:ext cx="5943600" cy="3581400"/>
          </a:xfrm>
          <a:prstGeom prst="rect">
            <a:avLst/>
          </a:prstGeom>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35608" y="304800"/>
            <a:ext cx="6412992" cy="6477000"/>
          </a:xfrm>
        </p:spPr>
        <p:txBody>
          <a:bodyPr>
            <a:normAutofit/>
          </a:bodyPr>
          <a:lstStyle/>
          <a:p>
            <a:pPr>
              <a:buNone/>
            </a:pPr>
            <a:r>
              <a:rPr lang="en-US" sz="2400" dirty="0">
                <a:solidFill>
                  <a:schemeClr val="tx2">
                    <a:lumMod val="75000"/>
                  </a:schemeClr>
                </a:solidFill>
                <a:latin typeface="Times New Roman" pitchFamily="18" charset="0"/>
                <a:cs typeface="Times New Roman" pitchFamily="18" charset="0"/>
              </a:rPr>
              <a:t>4) GEOMETRIC ANALYSIS:</a:t>
            </a:r>
          </a:p>
          <a:p>
            <a:pPr algn="just">
              <a:buNone/>
            </a:pPr>
            <a:r>
              <a:rPr lang="en-US" sz="2400" dirty="0">
                <a:solidFill>
                  <a:schemeClr val="tx2">
                    <a:lumMod val="75000"/>
                  </a:schemeClr>
                </a:solidFill>
                <a:latin typeface="Times New Roman" pitchFamily="18" charset="0"/>
                <a:cs typeface="Times New Roman" pitchFamily="18" charset="0"/>
              </a:rPr>
              <a:t>   </a:t>
            </a:r>
            <a:r>
              <a:rPr lang="en-US" sz="1600" dirty="0">
                <a:latin typeface="Times New Roman" pitchFamily="18" charset="0"/>
                <a:cs typeface="Times New Roman" pitchFamily="18" charset="0"/>
              </a:rPr>
              <a:t>The Geometrical analysis of given data set is done by charts. Here in this project there are two graphs (pie and simple line) have been plotted between numbers of locations versus city. </a:t>
            </a:r>
          </a:p>
          <a:p>
            <a:pPr>
              <a:buNone/>
            </a:pPr>
            <a:r>
              <a:rPr lang="en-US" sz="1600" dirty="0">
                <a:latin typeface="Times New Roman" pitchFamily="18" charset="0"/>
                <a:cs typeface="Times New Roman" pitchFamily="18" charset="0"/>
              </a:rPr>
              <a:t>      </a:t>
            </a:r>
          </a:p>
          <a:p>
            <a:pPr>
              <a:buNone/>
            </a:pPr>
            <a:r>
              <a:rPr lang="en-US" sz="2400" dirty="0">
                <a:solidFill>
                  <a:schemeClr val="tx2">
                    <a:lumMod val="75000"/>
                  </a:schemeClr>
                </a:solidFill>
                <a:latin typeface="Times New Roman" pitchFamily="18" charset="0"/>
                <a:cs typeface="Times New Roman" pitchFamily="18" charset="0"/>
              </a:rPr>
              <a:t>                                                                               </a:t>
            </a:r>
          </a:p>
          <a:p>
            <a:pPr>
              <a:buNone/>
            </a:pPr>
            <a:endParaRPr lang="en-US" sz="2400" dirty="0">
              <a:solidFill>
                <a:schemeClr val="tx2">
                  <a:lumMod val="75000"/>
                </a:schemeClr>
              </a:solidFill>
              <a:latin typeface="Times New Roman" pitchFamily="18" charset="0"/>
              <a:cs typeface="Times New Roman" pitchFamily="18" charset="0"/>
            </a:endParaRPr>
          </a:p>
          <a:p>
            <a:pPr>
              <a:buNone/>
            </a:pPr>
            <a:endParaRPr lang="en-US" sz="2400" dirty="0">
              <a:solidFill>
                <a:schemeClr val="tx2">
                  <a:lumMod val="75000"/>
                </a:schemeClr>
              </a:solidFill>
              <a:latin typeface="Times New Roman" pitchFamily="18" charset="0"/>
              <a:cs typeface="Times New Roman" pitchFamily="18" charset="0"/>
            </a:endParaRPr>
          </a:p>
          <a:p>
            <a:pPr>
              <a:buNone/>
            </a:pPr>
            <a:r>
              <a:rPr lang="en-US" sz="2400" dirty="0">
                <a:solidFill>
                  <a:schemeClr val="tx2">
                    <a:lumMod val="75000"/>
                  </a:schemeClr>
                </a:solidFill>
                <a:latin typeface="Times New Roman" pitchFamily="18" charset="0"/>
                <a:cs typeface="Times New Roman" pitchFamily="18" charset="0"/>
              </a:rPr>
              <a:t>                            </a:t>
            </a:r>
            <a:r>
              <a:rPr lang="en-US" sz="1400" dirty="0">
                <a:latin typeface="Times New Roman" pitchFamily="18" charset="0"/>
                <a:cs typeface="Times New Roman" pitchFamily="18" charset="0"/>
              </a:rPr>
              <a:t>Simple Line Chart.</a:t>
            </a:r>
          </a:p>
          <a:p>
            <a:pPr>
              <a:buNone/>
            </a:pPr>
            <a:endParaRPr lang="en-US" sz="1400" dirty="0">
              <a:latin typeface="Times New Roman" pitchFamily="18" charset="0"/>
              <a:cs typeface="Times New Roman" pitchFamily="18" charset="0"/>
            </a:endParaRPr>
          </a:p>
          <a:p>
            <a:pPr>
              <a:buNone/>
            </a:pPr>
            <a:endParaRPr lang="en-US" sz="1400" dirty="0">
              <a:latin typeface="Times New Roman" pitchFamily="18" charset="0"/>
              <a:cs typeface="Times New Roman" pitchFamily="18" charset="0"/>
            </a:endParaRPr>
          </a:p>
          <a:p>
            <a:pPr>
              <a:buNone/>
            </a:pPr>
            <a:endParaRPr lang="en-US" sz="1400" dirty="0">
              <a:latin typeface="Times New Roman" pitchFamily="18" charset="0"/>
              <a:cs typeface="Times New Roman" pitchFamily="18" charset="0"/>
            </a:endParaRPr>
          </a:p>
          <a:p>
            <a:pPr>
              <a:buNone/>
            </a:pPr>
            <a:endParaRPr lang="en-US" sz="1400" dirty="0">
              <a:latin typeface="Times New Roman" pitchFamily="18" charset="0"/>
              <a:cs typeface="Times New Roman" pitchFamily="18" charset="0"/>
            </a:endParaRPr>
          </a:p>
          <a:p>
            <a:pPr>
              <a:buNone/>
            </a:pPr>
            <a:endParaRPr lang="en-US" sz="1400" dirty="0">
              <a:latin typeface="Times New Roman" pitchFamily="18" charset="0"/>
              <a:cs typeface="Times New Roman" pitchFamily="18" charset="0"/>
            </a:endParaRPr>
          </a:p>
          <a:p>
            <a:pPr>
              <a:buNone/>
            </a:pPr>
            <a:r>
              <a:rPr lang="en-US" sz="1400" dirty="0">
                <a:solidFill>
                  <a:schemeClr val="tx2">
                    <a:lumMod val="75000"/>
                  </a:schemeClr>
                </a:solidFill>
                <a:latin typeface="Times New Roman" pitchFamily="18" charset="0"/>
                <a:cs typeface="Times New Roman" pitchFamily="18" charset="0"/>
              </a:rPr>
              <a:t>                        </a:t>
            </a:r>
          </a:p>
          <a:p>
            <a:pPr>
              <a:buNone/>
            </a:pPr>
            <a:r>
              <a:rPr lang="en-US" sz="2400" dirty="0">
                <a:solidFill>
                  <a:schemeClr val="tx2">
                    <a:lumMod val="75000"/>
                  </a:schemeClr>
                </a:solidFill>
                <a:latin typeface="Times New Roman" pitchFamily="18" charset="0"/>
                <a:cs typeface="Times New Roman" pitchFamily="18" charset="0"/>
              </a:rPr>
              <a:t>                                                                           </a:t>
            </a:r>
          </a:p>
          <a:p>
            <a:pPr>
              <a:buNone/>
            </a:pPr>
            <a:r>
              <a:rPr lang="en-US" sz="2400" dirty="0">
                <a:solidFill>
                  <a:schemeClr val="tx2">
                    <a:lumMod val="75000"/>
                  </a:schemeClr>
                </a:solidFill>
                <a:latin typeface="Times New Roman" pitchFamily="18" charset="0"/>
                <a:cs typeface="Times New Roman" pitchFamily="18" charset="0"/>
              </a:rPr>
              <a:t> </a:t>
            </a:r>
            <a:r>
              <a:rPr lang="en-US" sz="2400" b="1" dirty="0">
                <a:solidFill>
                  <a:schemeClr val="tx2">
                    <a:lumMod val="75000"/>
                  </a:schemeClr>
                </a:solidFill>
                <a:latin typeface="Times New Roman" pitchFamily="18" charset="0"/>
                <a:cs typeface="Times New Roman" pitchFamily="18" charset="0"/>
              </a:rPr>
              <a:t>                            </a:t>
            </a:r>
            <a:r>
              <a:rPr lang="en-US" sz="2400" b="1" dirty="0"/>
              <a:t>   </a:t>
            </a:r>
            <a:r>
              <a:rPr lang="en-US" sz="1400" dirty="0">
                <a:latin typeface="Times New Roman" pitchFamily="18" charset="0"/>
                <a:cs typeface="Times New Roman" pitchFamily="18" charset="0"/>
              </a:rPr>
              <a:t>Pie chart.</a:t>
            </a:r>
            <a:endParaRPr lang="en-US" sz="1400" dirty="0">
              <a:solidFill>
                <a:schemeClr val="tx2">
                  <a:lumMod val="75000"/>
                </a:schemeClr>
              </a:solidFill>
              <a:latin typeface="Times New Roman" pitchFamily="18" charset="0"/>
              <a:cs typeface="Times New Roman" pitchFamily="18" charset="0"/>
            </a:endParaRPr>
          </a:p>
        </p:txBody>
      </p:sp>
      <p:pic>
        <p:nvPicPr>
          <p:cNvPr id="4" name="image12.png"/>
          <p:cNvPicPr/>
          <p:nvPr/>
        </p:nvPicPr>
        <p:blipFill>
          <a:blip r:embed="rId2"/>
          <a:srcRect/>
          <a:stretch>
            <a:fillRect/>
          </a:stretch>
        </p:blipFill>
        <p:spPr>
          <a:xfrm>
            <a:off x="2633662" y="1828801"/>
            <a:ext cx="3876675" cy="1676400"/>
          </a:xfrm>
          <a:prstGeom prst="rect">
            <a:avLst/>
          </a:prstGeom>
          <a:ln/>
        </p:spPr>
      </p:pic>
      <p:pic>
        <p:nvPicPr>
          <p:cNvPr id="5" name="image1.png"/>
          <p:cNvPicPr/>
          <p:nvPr/>
        </p:nvPicPr>
        <p:blipFill>
          <a:blip r:embed="rId3" cstate="print"/>
          <a:srcRect/>
          <a:stretch>
            <a:fillRect/>
          </a:stretch>
        </p:blipFill>
        <p:spPr>
          <a:xfrm>
            <a:off x="2590800" y="3962400"/>
            <a:ext cx="3914775" cy="2116931"/>
          </a:xfrm>
          <a:prstGeom prst="rect">
            <a:avLst/>
          </a:prstGeom>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868362"/>
          </a:xfrm>
        </p:spPr>
        <p:txBody>
          <a:bodyPr>
            <a:normAutofit/>
          </a:bodyPr>
          <a:lstStyle/>
          <a:p>
            <a:r>
              <a:rPr lang="en-US" sz="3200" b="1" dirty="0">
                <a:latin typeface="Times New Roman" pitchFamily="18" charset="0"/>
                <a:cs typeface="Times New Roman" pitchFamily="18" charset="0"/>
              </a:rPr>
              <a:t>USE CASE DIAGRAM</a:t>
            </a:r>
            <a:endParaRPr lang="en-US" sz="3200" dirty="0">
              <a:latin typeface="Times New Roman" pitchFamily="18" charset="0"/>
              <a:cs typeface="Times New Roman" pitchFamily="18" charset="0"/>
            </a:endParaRPr>
          </a:p>
        </p:txBody>
      </p:sp>
      <p:pic>
        <p:nvPicPr>
          <p:cNvPr id="7" name="Content Placeholder 6">
            <a:extLst>
              <a:ext uri="{FF2B5EF4-FFF2-40B4-BE49-F238E27FC236}">
                <a16:creationId xmlns="" xmlns:a16="http://schemas.microsoft.com/office/drawing/2014/main" id="{9482861E-1680-408F-8C9F-802D945665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0800" y="1219200"/>
            <a:ext cx="4808662" cy="5105400"/>
          </a:xfr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77CCB56-7285-43EF-81C8-3A08029F61C4}"/>
              </a:ext>
            </a:extLst>
          </p:cNvPr>
          <p:cNvSpPr>
            <a:spLocks noGrp="1"/>
          </p:cNvSpPr>
          <p:nvPr>
            <p:ph type="title"/>
          </p:nvPr>
        </p:nvSpPr>
        <p:spPr>
          <a:xfrm>
            <a:off x="1435608" y="274638"/>
            <a:ext cx="7498080" cy="596893"/>
          </a:xfrm>
        </p:spPr>
        <p:txBody>
          <a:bodyPr>
            <a:normAutofit fontScale="90000"/>
          </a:bodyPr>
          <a:lstStyle/>
          <a:p>
            <a:r>
              <a:rPr lang="en-US" sz="3600" dirty="0">
                <a:latin typeface="Times New Roman" panose="02020603050405020304" pitchFamily="18" charset="0"/>
                <a:ea typeface="Tahoma" panose="020B0604030504040204" pitchFamily="34" charset="0"/>
                <a:cs typeface="Times New Roman" panose="02020603050405020304" pitchFamily="18" charset="0"/>
              </a:rPr>
              <a:t>CLASS DIAGRAM</a:t>
            </a:r>
            <a:endParaRPr lang="en-IN" sz="36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4" name="Rectangle 3">
            <a:extLst>
              <a:ext uri="{FF2B5EF4-FFF2-40B4-BE49-F238E27FC236}">
                <a16:creationId xmlns="" xmlns:a16="http://schemas.microsoft.com/office/drawing/2014/main" id="{E931424C-8A32-423F-B896-84B7666AB32E}"/>
              </a:ext>
            </a:extLst>
          </p:cNvPr>
          <p:cNvSpPr/>
          <p:nvPr/>
        </p:nvSpPr>
        <p:spPr>
          <a:xfrm>
            <a:off x="2057404" y="1372384"/>
            <a:ext cx="1676400" cy="22140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BD416A2C-0318-4E68-9D66-583B951959D8}"/>
              </a:ext>
            </a:extLst>
          </p:cNvPr>
          <p:cNvSpPr/>
          <p:nvPr/>
        </p:nvSpPr>
        <p:spPr>
          <a:xfrm>
            <a:off x="6858000" y="1359408"/>
            <a:ext cx="1905000" cy="22140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14B3D89A-3DC9-4FAE-8F56-A10781540082}"/>
              </a:ext>
            </a:extLst>
          </p:cNvPr>
          <p:cNvSpPr/>
          <p:nvPr/>
        </p:nvSpPr>
        <p:spPr>
          <a:xfrm>
            <a:off x="4346448" y="3826373"/>
            <a:ext cx="1676400" cy="257441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 name="Straight Arrow Connector 10">
            <a:extLst>
              <a:ext uri="{FF2B5EF4-FFF2-40B4-BE49-F238E27FC236}">
                <a16:creationId xmlns="" xmlns:a16="http://schemas.microsoft.com/office/drawing/2014/main" id="{DC4A4B0C-0D69-4FC7-83A0-94E813B8CA94}"/>
              </a:ext>
            </a:extLst>
          </p:cNvPr>
          <p:cNvCxnSpPr>
            <a:cxnSpLocks/>
            <a:endCxn id="6" idx="0"/>
          </p:cNvCxnSpPr>
          <p:nvPr/>
        </p:nvCxnSpPr>
        <p:spPr>
          <a:xfrm>
            <a:off x="5161709" y="2479424"/>
            <a:ext cx="22939" cy="1346949"/>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 xmlns:a16="http://schemas.microsoft.com/office/drawing/2014/main" id="{D2B9B078-8199-4A49-A9D9-0B67E2273697}"/>
              </a:ext>
            </a:extLst>
          </p:cNvPr>
          <p:cNvCxnSpPr>
            <a:cxnSpLocks/>
          </p:cNvCxnSpPr>
          <p:nvPr/>
        </p:nvCxnSpPr>
        <p:spPr>
          <a:xfrm>
            <a:off x="2057404" y="1676400"/>
            <a:ext cx="1676400"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 xmlns:a16="http://schemas.microsoft.com/office/drawing/2014/main" id="{93A7B944-38C2-47F6-8F0E-3ADAB25B4912}"/>
              </a:ext>
            </a:extLst>
          </p:cNvPr>
          <p:cNvCxnSpPr>
            <a:cxnSpLocks/>
          </p:cNvCxnSpPr>
          <p:nvPr/>
        </p:nvCxnSpPr>
        <p:spPr>
          <a:xfrm>
            <a:off x="2057404" y="2590800"/>
            <a:ext cx="1676400" cy="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E3F452AF-B4E4-4E3F-A640-C7FB71BD5349}"/>
              </a:ext>
            </a:extLst>
          </p:cNvPr>
          <p:cNvCxnSpPr>
            <a:cxnSpLocks/>
          </p:cNvCxnSpPr>
          <p:nvPr/>
        </p:nvCxnSpPr>
        <p:spPr>
          <a:xfrm>
            <a:off x="6858000" y="1676400"/>
            <a:ext cx="1905000"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 xmlns:a16="http://schemas.microsoft.com/office/drawing/2014/main" id="{C0201388-37D6-4117-BE7C-6821E2405A57}"/>
              </a:ext>
            </a:extLst>
          </p:cNvPr>
          <p:cNvCxnSpPr>
            <a:cxnSpLocks/>
          </p:cNvCxnSpPr>
          <p:nvPr/>
        </p:nvCxnSpPr>
        <p:spPr>
          <a:xfrm flipV="1">
            <a:off x="6892212" y="2441379"/>
            <a:ext cx="1842797" cy="25069"/>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 xmlns:a16="http://schemas.microsoft.com/office/drawing/2014/main" id="{68E476F1-71BC-4C21-849A-4E94C9FFFF06}"/>
              </a:ext>
            </a:extLst>
          </p:cNvPr>
          <p:cNvCxnSpPr>
            <a:cxnSpLocks/>
          </p:cNvCxnSpPr>
          <p:nvPr/>
        </p:nvCxnSpPr>
        <p:spPr>
          <a:xfrm>
            <a:off x="4346448" y="4217480"/>
            <a:ext cx="1676400"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 xmlns:a16="http://schemas.microsoft.com/office/drawing/2014/main" id="{59C02EB2-68AE-4F3C-9676-65FC10DB8E79}"/>
              </a:ext>
            </a:extLst>
          </p:cNvPr>
          <p:cNvCxnSpPr>
            <a:cxnSpLocks/>
          </p:cNvCxnSpPr>
          <p:nvPr/>
        </p:nvCxnSpPr>
        <p:spPr>
          <a:xfrm flipV="1">
            <a:off x="4300571" y="4969374"/>
            <a:ext cx="1722277" cy="12701"/>
          </a:xfrm>
          <a:prstGeom prst="line">
            <a:avLst/>
          </a:prstGeom>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 xmlns:a16="http://schemas.microsoft.com/office/drawing/2014/main" id="{56E2ACDA-C75B-44AE-B9AF-1D9F8BA461E9}"/>
              </a:ext>
            </a:extLst>
          </p:cNvPr>
          <p:cNvSpPr txBox="1"/>
          <p:nvPr/>
        </p:nvSpPr>
        <p:spPr>
          <a:xfrm>
            <a:off x="2358473" y="1372385"/>
            <a:ext cx="1341119" cy="38099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BUYER</a:t>
            </a:r>
            <a:endParaRPr lang="en-IN" b="1"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 xmlns:a16="http://schemas.microsoft.com/office/drawing/2014/main" id="{2DD448D0-07A4-4968-8BCD-9C282F9FA846}"/>
              </a:ext>
            </a:extLst>
          </p:cNvPr>
          <p:cNvSpPr txBox="1"/>
          <p:nvPr/>
        </p:nvSpPr>
        <p:spPr>
          <a:xfrm>
            <a:off x="2029413" y="1728265"/>
            <a:ext cx="2057400" cy="307777"/>
          </a:xfrm>
          <a:prstGeom prst="rect">
            <a:avLst/>
          </a:prstGeom>
          <a:noFill/>
        </p:spPr>
        <p:txBody>
          <a:bodyPr wrap="square" rtlCol="0">
            <a:spAutoFit/>
          </a:bodyPr>
          <a:lstStyle/>
          <a:p>
            <a:r>
              <a:rPr lang="en-US" sz="1400" dirty="0"/>
              <a:t>User Name :varchar</a:t>
            </a:r>
            <a:endParaRPr lang="en-IN" sz="1400" dirty="0"/>
          </a:p>
        </p:txBody>
      </p:sp>
      <p:sp>
        <p:nvSpPr>
          <p:cNvPr id="26" name="TextBox 25">
            <a:extLst>
              <a:ext uri="{FF2B5EF4-FFF2-40B4-BE49-F238E27FC236}">
                <a16:creationId xmlns="" xmlns:a16="http://schemas.microsoft.com/office/drawing/2014/main" id="{01F53A84-EBE1-40BE-B27F-49CF05A6CB67}"/>
              </a:ext>
            </a:extLst>
          </p:cNvPr>
          <p:cNvSpPr txBox="1"/>
          <p:nvPr/>
        </p:nvSpPr>
        <p:spPr>
          <a:xfrm>
            <a:off x="2027240" y="1969056"/>
            <a:ext cx="1825751" cy="523220"/>
          </a:xfrm>
          <a:prstGeom prst="rect">
            <a:avLst/>
          </a:prstGeom>
          <a:noFill/>
        </p:spPr>
        <p:txBody>
          <a:bodyPr wrap="square" rtlCol="0">
            <a:spAutoFit/>
          </a:bodyPr>
          <a:lstStyle/>
          <a:p>
            <a:r>
              <a:rPr lang="en-US" sz="1400" dirty="0"/>
              <a:t>User Id :Int</a:t>
            </a:r>
          </a:p>
          <a:p>
            <a:r>
              <a:rPr lang="en-US" sz="1400" dirty="0"/>
              <a:t>Other </a:t>
            </a:r>
            <a:r>
              <a:rPr lang="en-US" sz="1400" dirty="0" err="1"/>
              <a:t>Details:Varchar</a:t>
            </a:r>
            <a:endParaRPr lang="en-IN" sz="1400" dirty="0"/>
          </a:p>
        </p:txBody>
      </p:sp>
      <p:sp>
        <p:nvSpPr>
          <p:cNvPr id="27" name="TextBox 26">
            <a:extLst>
              <a:ext uri="{FF2B5EF4-FFF2-40B4-BE49-F238E27FC236}">
                <a16:creationId xmlns="" xmlns:a16="http://schemas.microsoft.com/office/drawing/2014/main" id="{E0025BA8-1312-4B88-B652-7F0D69C91F0B}"/>
              </a:ext>
            </a:extLst>
          </p:cNvPr>
          <p:cNvSpPr txBox="1"/>
          <p:nvPr/>
        </p:nvSpPr>
        <p:spPr>
          <a:xfrm>
            <a:off x="2127163" y="2632359"/>
            <a:ext cx="1478281" cy="954107"/>
          </a:xfrm>
          <a:prstGeom prst="rect">
            <a:avLst/>
          </a:prstGeom>
          <a:noFill/>
        </p:spPr>
        <p:txBody>
          <a:bodyPr wrap="square" rtlCol="0">
            <a:spAutoFit/>
          </a:bodyPr>
          <a:lstStyle/>
          <a:p>
            <a:r>
              <a:rPr lang="en-US" sz="1400" dirty="0">
                <a:cs typeface="Times New Roman" panose="02020603050405020304" pitchFamily="18" charset="0"/>
              </a:rPr>
              <a:t>View Properties()</a:t>
            </a:r>
          </a:p>
          <a:p>
            <a:r>
              <a:rPr lang="en-US" sz="1400" dirty="0">
                <a:cs typeface="Times New Roman" panose="02020603050405020304" pitchFamily="18" charset="0"/>
              </a:rPr>
              <a:t>View Locations()</a:t>
            </a:r>
          </a:p>
          <a:p>
            <a:r>
              <a:rPr lang="en-US" sz="1400" dirty="0">
                <a:cs typeface="Times New Roman" panose="02020603050405020304" pitchFamily="18" charset="0"/>
              </a:rPr>
              <a:t>Negotiation with Agent()</a:t>
            </a:r>
            <a:endParaRPr lang="en-IN" sz="1400" dirty="0">
              <a:cs typeface="Times New Roman" panose="02020603050405020304" pitchFamily="18" charset="0"/>
            </a:endParaRPr>
          </a:p>
        </p:txBody>
      </p:sp>
      <p:sp>
        <p:nvSpPr>
          <p:cNvPr id="28" name="TextBox 27">
            <a:extLst>
              <a:ext uri="{FF2B5EF4-FFF2-40B4-BE49-F238E27FC236}">
                <a16:creationId xmlns="" xmlns:a16="http://schemas.microsoft.com/office/drawing/2014/main" id="{C010C244-D201-4FB5-ACAA-449A00DD76CA}"/>
              </a:ext>
            </a:extLst>
          </p:cNvPr>
          <p:cNvSpPr txBox="1"/>
          <p:nvPr/>
        </p:nvSpPr>
        <p:spPr>
          <a:xfrm>
            <a:off x="7211009" y="1377172"/>
            <a:ext cx="152400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AGENT</a:t>
            </a:r>
            <a:endParaRPr lang="en-IN" b="1" dirty="0">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 xmlns:a16="http://schemas.microsoft.com/office/drawing/2014/main" id="{BF68647C-2D03-4F4D-BEBF-1E7047712C5A}"/>
              </a:ext>
            </a:extLst>
          </p:cNvPr>
          <p:cNvSpPr txBox="1"/>
          <p:nvPr/>
        </p:nvSpPr>
        <p:spPr>
          <a:xfrm>
            <a:off x="6892212" y="1689558"/>
            <a:ext cx="2560319" cy="738664"/>
          </a:xfrm>
          <a:prstGeom prst="rect">
            <a:avLst/>
          </a:prstGeom>
          <a:noFill/>
        </p:spPr>
        <p:txBody>
          <a:bodyPr wrap="square" rtlCol="0">
            <a:spAutoFit/>
          </a:bodyPr>
          <a:lstStyle/>
          <a:p>
            <a:r>
              <a:rPr lang="en-US" sz="1400" dirty="0"/>
              <a:t>User </a:t>
            </a:r>
            <a:r>
              <a:rPr lang="en-US" sz="1400" dirty="0" err="1"/>
              <a:t>Name:Varchar</a:t>
            </a:r>
            <a:endParaRPr lang="en-US" sz="1400" dirty="0"/>
          </a:p>
          <a:p>
            <a:r>
              <a:rPr lang="en-US" sz="1400" dirty="0"/>
              <a:t>User </a:t>
            </a:r>
            <a:r>
              <a:rPr lang="en-US" sz="1400" dirty="0" err="1"/>
              <a:t>Id:Int</a:t>
            </a:r>
            <a:endParaRPr lang="en-US" sz="1400" dirty="0"/>
          </a:p>
          <a:p>
            <a:r>
              <a:rPr lang="en-US" sz="1400" dirty="0"/>
              <a:t>Other </a:t>
            </a:r>
            <a:r>
              <a:rPr lang="en-US" sz="1400" dirty="0" err="1"/>
              <a:t>Details:Varchar</a:t>
            </a:r>
            <a:endParaRPr lang="en-IN" sz="1400" dirty="0"/>
          </a:p>
        </p:txBody>
      </p:sp>
      <p:sp>
        <p:nvSpPr>
          <p:cNvPr id="32" name="TextBox 31">
            <a:extLst>
              <a:ext uri="{FF2B5EF4-FFF2-40B4-BE49-F238E27FC236}">
                <a16:creationId xmlns="" xmlns:a16="http://schemas.microsoft.com/office/drawing/2014/main" id="{081C8F0D-261D-45D8-8FDF-971D4CC89956}"/>
              </a:ext>
            </a:extLst>
          </p:cNvPr>
          <p:cNvSpPr txBox="1"/>
          <p:nvPr/>
        </p:nvSpPr>
        <p:spPr>
          <a:xfrm>
            <a:off x="6903877" y="2463153"/>
            <a:ext cx="1676363" cy="1384995"/>
          </a:xfrm>
          <a:prstGeom prst="rect">
            <a:avLst/>
          </a:prstGeom>
          <a:noFill/>
        </p:spPr>
        <p:txBody>
          <a:bodyPr wrap="square" rtlCol="0">
            <a:spAutoFit/>
          </a:bodyPr>
          <a:lstStyle/>
          <a:p>
            <a:r>
              <a:rPr lang="en-US" sz="1400" dirty="0"/>
              <a:t>View Properties()</a:t>
            </a:r>
          </a:p>
          <a:p>
            <a:r>
              <a:rPr lang="en-US" sz="1400" dirty="0"/>
              <a:t>Negotiation with Buyer and Seller()</a:t>
            </a:r>
          </a:p>
          <a:p>
            <a:r>
              <a:rPr lang="en-US" sz="1400" dirty="0" err="1"/>
              <a:t>Proprety</a:t>
            </a:r>
            <a:r>
              <a:rPr lang="en-US" sz="1400" dirty="0"/>
              <a:t> request()</a:t>
            </a:r>
          </a:p>
          <a:p>
            <a:r>
              <a:rPr lang="en-US" sz="1400" dirty="0"/>
              <a:t>Update Status()</a:t>
            </a:r>
          </a:p>
          <a:p>
            <a:endParaRPr lang="en-IN" sz="1400" dirty="0"/>
          </a:p>
        </p:txBody>
      </p:sp>
      <p:sp>
        <p:nvSpPr>
          <p:cNvPr id="35" name="TextBox 34">
            <a:extLst>
              <a:ext uri="{FF2B5EF4-FFF2-40B4-BE49-F238E27FC236}">
                <a16:creationId xmlns="" xmlns:a16="http://schemas.microsoft.com/office/drawing/2014/main" id="{1F37682C-05F8-41AD-A9A8-94F82CC73136}"/>
              </a:ext>
            </a:extLst>
          </p:cNvPr>
          <p:cNvSpPr txBox="1"/>
          <p:nvPr/>
        </p:nvSpPr>
        <p:spPr>
          <a:xfrm>
            <a:off x="4613148" y="3848148"/>
            <a:ext cx="1142999"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SELLER</a:t>
            </a:r>
            <a:endParaRPr lang="en-IN" b="1" dirty="0">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 xmlns:a16="http://schemas.microsoft.com/office/drawing/2014/main" id="{93311A6E-508A-4255-B8C6-3491F8509231}"/>
              </a:ext>
            </a:extLst>
          </p:cNvPr>
          <p:cNvSpPr txBox="1"/>
          <p:nvPr/>
        </p:nvSpPr>
        <p:spPr>
          <a:xfrm>
            <a:off x="4300571" y="4230446"/>
            <a:ext cx="1871629" cy="738664"/>
          </a:xfrm>
          <a:prstGeom prst="rect">
            <a:avLst/>
          </a:prstGeom>
          <a:noFill/>
        </p:spPr>
        <p:txBody>
          <a:bodyPr wrap="square" rtlCol="0">
            <a:spAutoFit/>
          </a:bodyPr>
          <a:lstStyle/>
          <a:p>
            <a:r>
              <a:rPr lang="en-US" sz="1400" dirty="0"/>
              <a:t>User Name: Varchar</a:t>
            </a:r>
          </a:p>
          <a:p>
            <a:r>
              <a:rPr lang="en-US" sz="1400" dirty="0"/>
              <a:t>User Id : Int</a:t>
            </a:r>
          </a:p>
          <a:p>
            <a:r>
              <a:rPr lang="en-US" sz="1400" dirty="0"/>
              <a:t>Other </a:t>
            </a:r>
            <a:r>
              <a:rPr lang="en-US" sz="1400" dirty="0" err="1"/>
              <a:t>Details:Varchar</a:t>
            </a:r>
            <a:endParaRPr lang="en-IN" sz="1400" dirty="0"/>
          </a:p>
        </p:txBody>
      </p:sp>
      <p:sp>
        <p:nvSpPr>
          <p:cNvPr id="51" name="TextBox 50">
            <a:extLst>
              <a:ext uri="{FF2B5EF4-FFF2-40B4-BE49-F238E27FC236}">
                <a16:creationId xmlns="" xmlns:a16="http://schemas.microsoft.com/office/drawing/2014/main" id="{ADC44925-6CDC-4B93-9EF4-26593CCB210D}"/>
              </a:ext>
            </a:extLst>
          </p:cNvPr>
          <p:cNvSpPr txBox="1"/>
          <p:nvPr/>
        </p:nvSpPr>
        <p:spPr>
          <a:xfrm>
            <a:off x="4300570" y="4981786"/>
            <a:ext cx="1871629" cy="1661993"/>
          </a:xfrm>
          <a:prstGeom prst="rect">
            <a:avLst/>
          </a:prstGeom>
          <a:noFill/>
        </p:spPr>
        <p:txBody>
          <a:bodyPr wrap="square" rtlCol="0">
            <a:spAutoFit/>
          </a:bodyPr>
          <a:lstStyle/>
          <a:p>
            <a:r>
              <a:rPr lang="en-US" sz="1400" dirty="0"/>
              <a:t>Update Properties()</a:t>
            </a:r>
          </a:p>
          <a:p>
            <a:r>
              <a:rPr lang="en-US" sz="1400" dirty="0"/>
              <a:t>Upload Locations()</a:t>
            </a:r>
          </a:p>
          <a:p>
            <a:r>
              <a:rPr lang="en-US" sz="1400" dirty="0"/>
              <a:t>Update/Delete()</a:t>
            </a:r>
          </a:p>
          <a:p>
            <a:r>
              <a:rPr lang="en-US" sz="1400" dirty="0"/>
              <a:t>Negotiation with Agent()</a:t>
            </a:r>
          </a:p>
          <a:p>
            <a:r>
              <a:rPr lang="en-US" sz="1400" dirty="0"/>
              <a:t>Chat Analysis()</a:t>
            </a:r>
          </a:p>
          <a:p>
            <a:endParaRPr lang="en-IN" dirty="0"/>
          </a:p>
        </p:txBody>
      </p:sp>
      <p:cxnSp>
        <p:nvCxnSpPr>
          <p:cNvPr id="9" name="Straight Arrow Connector 8"/>
          <p:cNvCxnSpPr>
            <a:stCxn id="4" idx="3"/>
            <a:endCxn id="5" idx="1"/>
          </p:cNvCxnSpPr>
          <p:nvPr/>
        </p:nvCxnSpPr>
        <p:spPr>
          <a:xfrm flipV="1">
            <a:off x="3733804" y="2466448"/>
            <a:ext cx="3124196" cy="12977"/>
          </a:xfrm>
          <a:prstGeom prst="straightConnector1">
            <a:avLst/>
          </a:prstGeom>
          <a:ln>
            <a:headEnd type="triangle"/>
            <a:tailEnd type="triangle"/>
          </a:ln>
          <a:effectLst/>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151917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21F37F1-A472-49E8-9729-76F5233E75A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SEQUENCE DIAGRAM: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19C22147-1198-47AC-AC78-61548E03ED58}"/>
              </a:ext>
            </a:extLst>
          </p:cNvPr>
          <p:cNvSpPr>
            <a:spLocks noGrp="1"/>
          </p:cNvSpPr>
          <p:nvPr>
            <p:ph idx="1"/>
          </p:nvPr>
        </p:nvSpPr>
        <p:spPr>
          <a:xfrm>
            <a:off x="1314870" y="1597343"/>
            <a:ext cx="7498080" cy="4800600"/>
          </a:xfrm>
        </p:spPr>
        <p:txBody>
          <a:bodyPr/>
          <a:lstStyle/>
          <a:p>
            <a:pPr marL="82296" indent="0">
              <a:buNone/>
            </a:pPr>
            <a:r>
              <a:rPr lang="en-US" sz="3200" dirty="0">
                <a:latin typeface="Times New Roman" pitchFamily="18" charset="0"/>
                <a:cs typeface="Times New Roman" pitchFamily="18" charset="0"/>
              </a:rPr>
              <a:t>1)AGENT:</a:t>
            </a:r>
          </a:p>
          <a:p>
            <a:pPr marL="82296" indent="0">
              <a:buNone/>
            </a:pPr>
            <a:endParaRPr lang="en-IN" dirty="0"/>
          </a:p>
        </p:txBody>
      </p:sp>
      <p:sp>
        <p:nvSpPr>
          <p:cNvPr id="4" name="Rectangle 3">
            <a:extLst>
              <a:ext uri="{FF2B5EF4-FFF2-40B4-BE49-F238E27FC236}">
                <a16:creationId xmlns="" xmlns:a16="http://schemas.microsoft.com/office/drawing/2014/main" id="{2E32CA45-C860-4C6A-B2AF-B8E044DCE7B3}"/>
              </a:ext>
            </a:extLst>
          </p:cNvPr>
          <p:cNvSpPr/>
          <p:nvPr/>
        </p:nvSpPr>
        <p:spPr>
          <a:xfrm>
            <a:off x="2337007" y="2209800"/>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F4731072-5730-4530-B5BE-CF33F690E676}"/>
              </a:ext>
            </a:extLst>
          </p:cNvPr>
          <p:cNvSpPr/>
          <p:nvPr/>
        </p:nvSpPr>
        <p:spPr>
          <a:xfrm>
            <a:off x="3768510" y="2209800"/>
            <a:ext cx="11430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EF34DCD1-26D4-439E-B6CD-88AA338FD7FC}"/>
              </a:ext>
            </a:extLst>
          </p:cNvPr>
          <p:cNvSpPr/>
          <p:nvPr/>
        </p:nvSpPr>
        <p:spPr>
          <a:xfrm>
            <a:off x="5063910" y="2209800"/>
            <a:ext cx="11430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C10F8C69-93B2-4DA0-9099-E94CCD5C6DBD}"/>
              </a:ext>
            </a:extLst>
          </p:cNvPr>
          <p:cNvSpPr/>
          <p:nvPr/>
        </p:nvSpPr>
        <p:spPr>
          <a:xfrm>
            <a:off x="6360865" y="2209800"/>
            <a:ext cx="10668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F157A5B1-A5F9-45DB-9DCF-84D34B2893D1}"/>
              </a:ext>
            </a:extLst>
          </p:cNvPr>
          <p:cNvSpPr/>
          <p:nvPr/>
        </p:nvSpPr>
        <p:spPr>
          <a:xfrm>
            <a:off x="7581620" y="2209800"/>
            <a:ext cx="102898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 xmlns:a16="http://schemas.microsoft.com/office/drawing/2014/main" id="{D21E9CA7-8258-41AC-AFAE-55FF59AD1333}"/>
              </a:ext>
            </a:extLst>
          </p:cNvPr>
          <p:cNvSpPr txBox="1"/>
          <p:nvPr/>
        </p:nvSpPr>
        <p:spPr>
          <a:xfrm>
            <a:off x="2293962" y="2291834"/>
            <a:ext cx="1320593" cy="307777"/>
          </a:xfrm>
          <a:prstGeom prst="rect">
            <a:avLst/>
          </a:prstGeom>
          <a:noFill/>
        </p:spPr>
        <p:txBody>
          <a:bodyPr wrap="square" rtlCol="0">
            <a:spAutoFit/>
          </a:bodyPr>
          <a:lstStyle/>
          <a:p>
            <a:r>
              <a:rPr lang="en-US" sz="1400" dirty="0"/>
              <a:t>Agent login</a:t>
            </a:r>
            <a:endParaRPr lang="en-IN" sz="1400" dirty="0"/>
          </a:p>
        </p:txBody>
      </p:sp>
      <p:sp>
        <p:nvSpPr>
          <p:cNvPr id="11" name="TextBox 10">
            <a:extLst>
              <a:ext uri="{FF2B5EF4-FFF2-40B4-BE49-F238E27FC236}">
                <a16:creationId xmlns="" xmlns:a16="http://schemas.microsoft.com/office/drawing/2014/main" id="{8976B44F-1B27-40F4-AE2F-A56A119192AD}"/>
              </a:ext>
            </a:extLst>
          </p:cNvPr>
          <p:cNvSpPr txBox="1"/>
          <p:nvPr/>
        </p:nvSpPr>
        <p:spPr>
          <a:xfrm>
            <a:off x="3721950" y="2209800"/>
            <a:ext cx="1143000" cy="523220"/>
          </a:xfrm>
          <a:prstGeom prst="rect">
            <a:avLst/>
          </a:prstGeom>
          <a:noFill/>
        </p:spPr>
        <p:txBody>
          <a:bodyPr wrap="square" rtlCol="0">
            <a:spAutoFit/>
          </a:bodyPr>
          <a:lstStyle/>
          <a:p>
            <a:r>
              <a:rPr lang="en-US" sz="1400" dirty="0"/>
              <a:t>View </a:t>
            </a:r>
          </a:p>
          <a:p>
            <a:r>
              <a:rPr lang="en-US" sz="1400" dirty="0"/>
              <a:t>Properties </a:t>
            </a:r>
            <a:endParaRPr lang="en-IN" sz="1400" dirty="0"/>
          </a:p>
        </p:txBody>
      </p:sp>
      <p:sp>
        <p:nvSpPr>
          <p:cNvPr id="13" name="TextBox 12">
            <a:extLst>
              <a:ext uri="{FF2B5EF4-FFF2-40B4-BE49-F238E27FC236}">
                <a16:creationId xmlns="" xmlns:a16="http://schemas.microsoft.com/office/drawing/2014/main" id="{2A06CE6E-362B-4E6E-BEFE-AAA2605F8595}"/>
              </a:ext>
            </a:extLst>
          </p:cNvPr>
          <p:cNvSpPr txBox="1"/>
          <p:nvPr/>
        </p:nvSpPr>
        <p:spPr>
          <a:xfrm>
            <a:off x="4982982" y="2250142"/>
            <a:ext cx="1429387" cy="492443"/>
          </a:xfrm>
          <a:prstGeom prst="rect">
            <a:avLst/>
          </a:prstGeom>
          <a:noFill/>
        </p:spPr>
        <p:txBody>
          <a:bodyPr wrap="square" rtlCol="0">
            <a:spAutoFit/>
          </a:bodyPr>
          <a:lstStyle/>
          <a:p>
            <a:r>
              <a:rPr lang="en-US" sz="1300" dirty="0"/>
              <a:t>Negotiation with Buyer and Seller</a:t>
            </a:r>
            <a:endParaRPr lang="en-IN" sz="1300" dirty="0"/>
          </a:p>
        </p:txBody>
      </p:sp>
      <p:sp>
        <p:nvSpPr>
          <p:cNvPr id="16" name="TextBox 15">
            <a:extLst>
              <a:ext uri="{FF2B5EF4-FFF2-40B4-BE49-F238E27FC236}">
                <a16:creationId xmlns="" xmlns:a16="http://schemas.microsoft.com/office/drawing/2014/main" id="{E6C1581B-B83D-4B8D-974C-FC3825D4B829}"/>
              </a:ext>
            </a:extLst>
          </p:cNvPr>
          <p:cNvSpPr txBox="1"/>
          <p:nvPr/>
        </p:nvSpPr>
        <p:spPr>
          <a:xfrm>
            <a:off x="6412369" y="2232330"/>
            <a:ext cx="1070190" cy="523220"/>
          </a:xfrm>
          <a:prstGeom prst="rect">
            <a:avLst/>
          </a:prstGeom>
          <a:noFill/>
        </p:spPr>
        <p:txBody>
          <a:bodyPr wrap="square" rtlCol="0">
            <a:spAutoFit/>
          </a:bodyPr>
          <a:lstStyle/>
          <a:p>
            <a:r>
              <a:rPr lang="en-US" sz="1400" dirty="0"/>
              <a:t>Property request</a:t>
            </a:r>
            <a:endParaRPr lang="en-IN" sz="1400" dirty="0"/>
          </a:p>
        </p:txBody>
      </p:sp>
      <p:sp>
        <p:nvSpPr>
          <p:cNvPr id="17" name="TextBox 16">
            <a:extLst>
              <a:ext uri="{FF2B5EF4-FFF2-40B4-BE49-F238E27FC236}">
                <a16:creationId xmlns="" xmlns:a16="http://schemas.microsoft.com/office/drawing/2014/main" id="{AD820D5C-F263-424E-A728-67D3DBA190A9}"/>
              </a:ext>
            </a:extLst>
          </p:cNvPr>
          <p:cNvSpPr txBox="1"/>
          <p:nvPr/>
        </p:nvSpPr>
        <p:spPr>
          <a:xfrm>
            <a:off x="7645438" y="2213145"/>
            <a:ext cx="830861" cy="523220"/>
          </a:xfrm>
          <a:prstGeom prst="rect">
            <a:avLst/>
          </a:prstGeom>
          <a:noFill/>
        </p:spPr>
        <p:txBody>
          <a:bodyPr wrap="square" rtlCol="0">
            <a:spAutoFit/>
          </a:bodyPr>
          <a:lstStyle/>
          <a:p>
            <a:r>
              <a:rPr lang="en-US" sz="1400" dirty="0"/>
              <a:t>Update status</a:t>
            </a:r>
            <a:endParaRPr lang="en-IN" sz="1400" dirty="0"/>
          </a:p>
        </p:txBody>
      </p:sp>
      <p:sp>
        <p:nvSpPr>
          <p:cNvPr id="20" name="Rectangle 19">
            <a:extLst>
              <a:ext uri="{FF2B5EF4-FFF2-40B4-BE49-F238E27FC236}">
                <a16:creationId xmlns="" xmlns:a16="http://schemas.microsoft.com/office/drawing/2014/main" id="{4702ADC0-7D44-4974-8B8B-57393EAFA4C3}"/>
              </a:ext>
            </a:extLst>
          </p:cNvPr>
          <p:cNvSpPr/>
          <p:nvPr/>
        </p:nvSpPr>
        <p:spPr>
          <a:xfrm>
            <a:off x="4322624" y="29718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 xmlns:a16="http://schemas.microsoft.com/office/drawing/2014/main" id="{232FA3B3-C817-4D32-A2F0-4C8CF98B4BD1}"/>
              </a:ext>
            </a:extLst>
          </p:cNvPr>
          <p:cNvSpPr/>
          <p:nvPr/>
        </p:nvSpPr>
        <p:spPr>
          <a:xfrm>
            <a:off x="5558930" y="3771901"/>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 xmlns:a16="http://schemas.microsoft.com/office/drawing/2014/main" id="{8AB7066A-94A9-4FDA-B2AE-E9DD05B28DB3}"/>
              </a:ext>
            </a:extLst>
          </p:cNvPr>
          <p:cNvSpPr/>
          <p:nvPr/>
        </p:nvSpPr>
        <p:spPr>
          <a:xfrm>
            <a:off x="6827881" y="4636057"/>
            <a:ext cx="76189" cy="7350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5" name="Straight Connector 24">
            <a:extLst>
              <a:ext uri="{FF2B5EF4-FFF2-40B4-BE49-F238E27FC236}">
                <a16:creationId xmlns="" xmlns:a16="http://schemas.microsoft.com/office/drawing/2014/main" id="{546DE990-683D-4B42-8E36-85524569883C}"/>
              </a:ext>
            </a:extLst>
          </p:cNvPr>
          <p:cNvCxnSpPr>
            <a:cxnSpLocks/>
          </p:cNvCxnSpPr>
          <p:nvPr/>
        </p:nvCxnSpPr>
        <p:spPr>
          <a:xfrm>
            <a:off x="2853674" y="2728119"/>
            <a:ext cx="17821" cy="3185319"/>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 xmlns:a16="http://schemas.microsoft.com/office/drawing/2014/main" id="{C629BAE8-5E71-48F5-A918-E399B63461DB}"/>
              </a:ext>
            </a:extLst>
          </p:cNvPr>
          <p:cNvCxnSpPr>
            <a:cxnSpLocks/>
            <a:endCxn id="20" idx="0"/>
          </p:cNvCxnSpPr>
          <p:nvPr/>
        </p:nvCxnSpPr>
        <p:spPr>
          <a:xfrm>
            <a:off x="4360724" y="2773362"/>
            <a:ext cx="0" cy="198438"/>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 xmlns:a16="http://schemas.microsoft.com/office/drawing/2014/main" id="{C476678E-2FB0-41EC-B7A3-A3AA3E49F131}"/>
              </a:ext>
            </a:extLst>
          </p:cNvPr>
          <p:cNvCxnSpPr>
            <a:stCxn id="20" idx="2"/>
          </p:cNvCxnSpPr>
          <p:nvPr/>
        </p:nvCxnSpPr>
        <p:spPr>
          <a:xfrm>
            <a:off x="4360724" y="3657600"/>
            <a:ext cx="0" cy="2259093"/>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 xmlns:a16="http://schemas.microsoft.com/office/drawing/2014/main" id="{7F80FE5F-7D27-4A89-ACDC-D7E53F90273B}"/>
              </a:ext>
            </a:extLst>
          </p:cNvPr>
          <p:cNvCxnSpPr>
            <a:cxnSpLocks/>
            <a:stCxn id="21" idx="2"/>
          </p:cNvCxnSpPr>
          <p:nvPr/>
        </p:nvCxnSpPr>
        <p:spPr>
          <a:xfrm>
            <a:off x="5597030" y="4457701"/>
            <a:ext cx="0" cy="1458992"/>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 xmlns:a16="http://schemas.microsoft.com/office/drawing/2014/main" id="{55B882BB-8CBF-493D-B3EC-272ED9FA10A3}"/>
              </a:ext>
            </a:extLst>
          </p:cNvPr>
          <p:cNvCxnSpPr>
            <a:cxnSpLocks/>
            <a:endCxn id="21" idx="0"/>
          </p:cNvCxnSpPr>
          <p:nvPr/>
        </p:nvCxnSpPr>
        <p:spPr>
          <a:xfrm>
            <a:off x="5577980" y="2782927"/>
            <a:ext cx="19050" cy="988974"/>
          </a:xfrm>
          <a:prstGeom prst="line">
            <a:avLst/>
          </a:prstGeom>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 xmlns:a16="http://schemas.microsoft.com/office/drawing/2014/main" id="{C71853F0-3228-4A03-B165-58DD4865BC92}"/>
              </a:ext>
            </a:extLst>
          </p:cNvPr>
          <p:cNvCxnSpPr>
            <a:cxnSpLocks/>
            <a:stCxn id="22" idx="2"/>
          </p:cNvCxnSpPr>
          <p:nvPr/>
        </p:nvCxnSpPr>
        <p:spPr>
          <a:xfrm>
            <a:off x="6865976" y="5371134"/>
            <a:ext cx="10685" cy="563135"/>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 xmlns:a16="http://schemas.microsoft.com/office/drawing/2014/main" id="{2A543853-8306-4165-AF89-A6E3D96D70F5}"/>
              </a:ext>
            </a:extLst>
          </p:cNvPr>
          <p:cNvCxnSpPr>
            <a:cxnSpLocks/>
            <a:stCxn id="7" idx="2"/>
            <a:endCxn id="22" idx="0"/>
          </p:cNvCxnSpPr>
          <p:nvPr/>
        </p:nvCxnSpPr>
        <p:spPr>
          <a:xfrm flipH="1">
            <a:off x="6865976" y="2743200"/>
            <a:ext cx="28289" cy="1892857"/>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 xmlns:a16="http://schemas.microsoft.com/office/drawing/2014/main" id="{EADB6706-9E28-4CF7-AD41-20AC9E66A876}"/>
              </a:ext>
            </a:extLst>
          </p:cNvPr>
          <p:cNvCxnSpPr>
            <a:cxnSpLocks/>
          </p:cNvCxnSpPr>
          <p:nvPr/>
        </p:nvCxnSpPr>
        <p:spPr>
          <a:xfrm>
            <a:off x="8009985" y="2773362"/>
            <a:ext cx="19893" cy="2560638"/>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 xmlns:a16="http://schemas.microsoft.com/office/drawing/2014/main" id="{241C0DE6-2FF8-4774-AC0F-A19D32009CEA}"/>
              </a:ext>
            </a:extLst>
          </p:cNvPr>
          <p:cNvCxnSpPr>
            <a:cxnSpLocks/>
          </p:cNvCxnSpPr>
          <p:nvPr/>
        </p:nvCxnSpPr>
        <p:spPr>
          <a:xfrm>
            <a:off x="8022208" y="5715000"/>
            <a:ext cx="0" cy="198438"/>
          </a:xfrm>
          <a:prstGeom prst="line">
            <a:avLst/>
          </a:prstGeom>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 xmlns:a16="http://schemas.microsoft.com/office/drawing/2014/main" id="{DABCEE13-139A-4E5E-96D2-29D130782623}"/>
              </a:ext>
            </a:extLst>
          </p:cNvPr>
          <p:cNvCxnSpPr>
            <a:cxnSpLocks/>
          </p:cNvCxnSpPr>
          <p:nvPr/>
        </p:nvCxnSpPr>
        <p:spPr>
          <a:xfrm>
            <a:off x="1524000" y="4000500"/>
            <a:ext cx="134749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 xmlns:a16="http://schemas.microsoft.com/office/drawing/2014/main" id="{9D726B30-3EA3-4333-B881-BE6034B538F8}"/>
              </a:ext>
            </a:extLst>
          </p:cNvPr>
          <p:cNvSpPr txBox="1"/>
          <p:nvPr/>
        </p:nvSpPr>
        <p:spPr>
          <a:xfrm>
            <a:off x="1574056" y="3508057"/>
            <a:ext cx="1525901" cy="492443"/>
          </a:xfrm>
          <a:prstGeom prst="rect">
            <a:avLst/>
          </a:prstGeom>
          <a:noFill/>
        </p:spPr>
        <p:txBody>
          <a:bodyPr wrap="square" rtlCol="0">
            <a:spAutoFit/>
          </a:bodyPr>
          <a:lstStyle/>
          <a:p>
            <a:r>
              <a:rPr lang="en-US" sz="1300" dirty="0"/>
              <a:t>Enter </a:t>
            </a:r>
            <a:r>
              <a:rPr lang="en-US" sz="1300" dirty="0" err="1"/>
              <a:t>userId</a:t>
            </a:r>
            <a:r>
              <a:rPr lang="en-US" sz="1300" dirty="0"/>
              <a:t> and password</a:t>
            </a:r>
            <a:endParaRPr lang="en-IN" sz="1300" dirty="0"/>
          </a:p>
        </p:txBody>
      </p:sp>
      <p:cxnSp>
        <p:nvCxnSpPr>
          <p:cNvPr id="56" name="Straight Arrow Connector 55">
            <a:extLst>
              <a:ext uri="{FF2B5EF4-FFF2-40B4-BE49-F238E27FC236}">
                <a16:creationId xmlns="" xmlns:a16="http://schemas.microsoft.com/office/drawing/2014/main" id="{0FCC82A5-7402-482B-B43F-F7EE7703C894}"/>
              </a:ext>
            </a:extLst>
          </p:cNvPr>
          <p:cNvCxnSpPr>
            <a:cxnSpLocks/>
          </p:cNvCxnSpPr>
          <p:nvPr/>
        </p:nvCxnSpPr>
        <p:spPr>
          <a:xfrm>
            <a:off x="2871495" y="3048000"/>
            <a:ext cx="14511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 xmlns:a16="http://schemas.microsoft.com/office/drawing/2014/main" id="{31F3E14A-7FD8-4116-8C2E-06E0C8363B49}"/>
              </a:ext>
            </a:extLst>
          </p:cNvPr>
          <p:cNvSpPr txBox="1"/>
          <p:nvPr/>
        </p:nvSpPr>
        <p:spPr>
          <a:xfrm>
            <a:off x="2973447" y="2825606"/>
            <a:ext cx="1272977" cy="292388"/>
          </a:xfrm>
          <a:prstGeom prst="rect">
            <a:avLst/>
          </a:prstGeom>
          <a:noFill/>
        </p:spPr>
        <p:txBody>
          <a:bodyPr wrap="none" rtlCol="0">
            <a:spAutoFit/>
          </a:bodyPr>
          <a:lstStyle/>
          <a:p>
            <a:r>
              <a:rPr lang="en-US" sz="1300" dirty="0"/>
              <a:t>View properties</a:t>
            </a:r>
            <a:endParaRPr lang="en-IN" sz="1300" dirty="0"/>
          </a:p>
        </p:txBody>
      </p:sp>
      <p:cxnSp>
        <p:nvCxnSpPr>
          <p:cNvPr id="66" name="Straight Arrow Connector 65">
            <a:extLst>
              <a:ext uri="{FF2B5EF4-FFF2-40B4-BE49-F238E27FC236}">
                <a16:creationId xmlns="" xmlns:a16="http://schemas.microsoft.com/office/drawing/2014/main" id="{B9103C0E-13C0-48AA-9389-11DCA56B10B4}"/>
              </a:ext>
            </a:extLst>
          </p:cNvPr>
          <p:cNvCxnSpPr/>
          <p:nvPr/>
        </p:nvCxnSpPr>
        <p:spPr>
          <a:xfrm>
            <a:off x="2862584" y="3848100"/>
            <a:ext cx="26963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 xmlns:a16="http://schemas.microsoft.com/office/drawing/2014/main" id="{112CF4A0-4BFE-4485-A038-7824CA754882}"/>
              </a:ext>
            </a:extLst>
          </p:cNvPr>
          <p:cNvSpPr txBox="1"/>
          <p:nvPr/>
        </p:nvSpPr>
        <p:spPr>
          <a:xfrm>
            <a:off x="3343328" y="3613649"/>
            <a:ext cx="1898937" cy="307777"/>
          </a:xfrm>
          <a:prstGeom prst="rect">
            <a:avLst/>
          </a:prstGeom>
          <a:noFill/>
        </p:spPr>
        <p:txBody>
          <a:bodyPr wrap="square" rtlCol="0">
            <a:spAutoFit/>
          </a:bodyPr>
          <a:lstStyle/>
          <a:p>
            <a:r>
              <a:rPr lang="en-US" sz="1400" dirty="0"/>
              <a:t>Negotiation</a:t>
            </a:r>
            <a:endParaRPr lang="en-IN" sz="1400" dirty="0"/>
          </a:p>
        </p:txBody>
      </p:sp>
      <p:cxnSp>
        <p:nvCxnSpPr>
          <p:cNvPr id="68" name="Straight Arrow Connector 67">
            <a:extLst>
              <a:ext uri="{FF2B5EF4-FFF2-40B4-BE49-F238E27FC236}">
                <a16:creationId xmlns="" xmlns:a16="http://schemas.microsoft.com/office/drawing/2014/main" id="{4D8C6760-DA59-414D-9A81-3514B48E86E7}"/>
              </a:ext>
            </a:extLst>
          </p:cNvPr>
          <p:cNvCxnSpPr>
            <a:cxnSpLocks/>
          </p:cNvCxnSpPr>
          <p:nvPr/>
        </p:nvCxnSpPr>
        <p:spPr>
          <a:xfrm>
            <a:off x="2853674" y="4648200"/>
            <a:ext cx="39765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4" name="TextBox 73">
            <a:extLst>
              <a:ext uri="{FF2B5EF4-FFF2-40B4-BE49-F238E27FC236}">
                <a16:creationId xmlns="" xmlns:a16="http://schemas.microsoft.com/office/drawing/2014/main" id="{33AA3F4E-71E6-4B34-9CC2-DAB221D49F89}"/>
              </a:ext>
            </a:extLst>
          </p:cNvPr>
          <p:cNvSpPr txBox="1"/>
          <p:nvPr/>
        </p:nvSpPr>
        <p:spPr>
          <a:xfrm>
            <a:off x="4322624" y="4396085"/>
            <a:ext cx="1824969" cy="307777"/>
          </a:xfrm>
          <a:prstGeom prst="rect">
            <a:avLst/>
          </a:prstGeom>
          <a:noFill/>
        </p:spPr>
        <p:txBody>
          <a:bodyPr wrap="square" rtlCol="0">
            <a:spAutoFit/>
          </a:bodyPr>
          <a:lstStyle/>
          <a:p>
            <a:r>
              <a:rPr lang="en-US" sz="1400" dirty="0"/>
              <a:t>Sending request </a:t>
            </a:r>
            <a:endParaRPr lang="en-IN" sz="1400" dirty="0"/>
          </a:p>
        </p:txBody>
      </p:sp>
      <p:cxnSp>
        <p:nvCxnSpPr>
          <p:cNvPr id="76" name="Straight Arrow Connector 75">
            <a:extLst>
              <a:ext uri="{FF2B5EF4-FFF2-40B4-BE49-F238E27FC236}">
                <a16:creationId xmlns="" xmlns:a16="http://schemas.microsoft.com/office/drawing/2014/main" id="{51879D73-6213-4986-872B-36CA82E2A4CD}"/>
              </a:ext>
            </a:extLst>
          </p:cNvPr>
          <p:cNvCxnSpPr>
            <a:cxnSpLocks/>
          </p:cNvCxnSpPr>
          <p:nvPr/>
        </p:nvCxnSpPr>
        <p:spPr>
          <a:xfrm>
            <a:off x="2876691" y="5486400"/>
            <a:ext cx="5130327" cy="76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8" name="TextBox 77">
            <a:extLst>
              <a:ext uri="{FF2B5EF4-FFF2-40B4-BE49-F238E27FC236}">
                <a16:creationId xmlns="" xmlns:a16="http://schemas.microsoft.com/office/drawing/2014/main" id="{F0ECF95A-83F5-4A06-B130-FE725160A6D3}"/>
              </a:ext>
            </a:extLst>
          </p:cNvPr>
          <p:cNvSpPr txBox="1"/>
          <p:nvPr/>
        </p:nvSpPr>
        <p:spPr>
          <a:xfrm>
            <a:off x="5730214" y="5268626"/>
            <a:ext cx="1824969" cy="307777"/>
          </a:xfrm>
          <a:prstGeom prst="rect">
            <a:avLst/>
          </a:prstGeom>
          <a:noFill/>
        </p:spPr>
        <p:txBody>
          <a:bodyPr wrap="square" rtlCol="0">
            <a:spAutoFit/>
          </a:bodyPr>
          <a:lstStyle/>
          <a:p>
            <a:r>
              <a:rPr lang="en-US" sz="1400" dirty="0"/>
              <a:t>Check Status</a:t>
            </a:r>
            <a:endParaRPr lang="en-IN" sz="1400" dirty="0"/>
          </a:p>
        </p:txBody>
      </p:sp>
      <p:sp>
        <p:nvSpPr>
          <p:cNvPr id="43" name="Rectangle 42">
            <a:extLst>
              <a:ext uri="{FF2B5EF4-FFF2-40B4-BE49-F238E27FC236}">
                <a16:creationId xmlns="" xmlns:a16="http://schemas.microsoft.com/office/drawing/2014/main" id="{8AB7066A-94A9-4FDA-B2AE-E9DD05B28DB3}"/>
              </a:ext>
            </a:extLst>
          </p:cNvPr>
          <p:cNvSpPr/>
          <p:nvPr/>
        </p:nvSpPr>
        <p:spPr>
          <a:xfrm>
            <a:off x="7991783" y="5334000"/>
            <a:ext cx="110499" cy="381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68981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304800"/>
            <a:ext cx="7498080" cy="4800600"/>
          </a:xfrm>
        </p:spPr>
        <p:txBody>
          <a:bodyPr/>
          <a:lstStyle/>
          <a:p>
            <a:pPr marL="82296" indent="0">
              <a:buNone/>
            </a:pPr>
            <a:r>
              <a:rPr lang="en-US" dirty="0">
                <a:latin typeface="Times New Roman" pitchFamily="18" charset="0"/>
                <a:cs typeface="Times New Roman" pitchFamily="18" charset="0"/>
              </a:rPr>
              <a:t>2</a:t>
            </a:r>
            <a:r>
              <a:rPr lang="en-US" dirty="0" smtClean="0">
                <a:latin typeface="Times New Roman" pitchFamily="18" charset="0"/>
                <a:cs typeface="Times New Roman" pitchFamily="18" charset="0"/>
              </a:rPr>
              <a:t>)BUYER:</a:t>
            </a:r>
          </a:p>
          <a:p>
            <a:pPr marL="82296" indent="0">
              <a:buNone/>
            </a:pPr>
            <a:endParaRPr lang="en-US" sz="1300" dirty="0" smtClean="0"/>
          </a:p>
          <a:p>
            <a:pPr marL="82296" indent="0">
              <a:buNone/>
            </a:pPr>
            <a:r>
              <a:rPr lang="en-US" sz="1300" dirty="0"/>
              <a:t> </a:t>
            </a:r>
            <a:r>
              <a:rPr lang="en-US" sz="1300" dirty="0" smtClean="0"/>
              <a:t>                    </a:t>
            </a:r>
            <a:r>
              <a:rPr lang="en-US" sz="1400" dirty="0" smtClean="0"/>
              <a:t>Agent </a:t>
            </a:r>
            <a:r>
              <a:rPr lang="en-US" sz="1400" dirty="0"/>
              <a:t>login</a:t>
            </a:r>
            <a:endParaRPr lang="en-IN" sz="1400" dirty="0"/>
          </a:p>
          <a:p>
            <a:pPr marL="82296" indent="0">
              <a:buNone/>
            </a:pPr>
            <a:endParaRPr lang="en-US" dirty="0">
              <a:latin typeface="Times New Roman" pitchFamily="18" charset="0"/>
              <a:cs typeface="Times New Roman" pitchFamily="18" charset="0"/>
            </a:endParaRPr>
          </a:p>
        </p:txBody>
      </p:sp>
      <p:sp>
        <p:nvSpPr>
          <p:cNvPr id="4" name="Rectangle 3">
            <a:extLst>
              <a:ext uri="{FF2B5EF4-FFF2-40B4-BE49-F238E27FC236}">
                <a16:creationId xmlns="" xmlns:a16="http://schemas.microsoft.com/office/drawing/2014/main" id="{2E32CA45-C860-4C6A-B2AF-B8E044DCE7B3}"/>
              </a:ext>
            </a:extLst>
          </p:cNvPr>
          <p:cNvSpPr/>
          <p:nvPr/>
        </p:nvSpPr>
        <p:spPr>
          <a:xfrm>
            <a:off x="2133600" y="1066800"/>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2E32CA45-C860-4C6A-B2AF-B8E044DCE7B3}"/>
              </a:ext>
            </a:extLst>
          </p:cNvPr>
          <p:cNvSpPr/>
          <p:nvPr/>
        </p:nvSpPr>
        <p:spPr>
          <a:xfrm>
            <a:off x="3538087" y="1062789"/>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2E32CA45-C860-4C6A-B2AF-B8E044DCE7B3}"/>
              </a:ext>
            </a:extLst>
          </p:cNvPr>
          <p:cNvSpPr/>
          <p:nvPr/>
        </p:nvSpPr>
        <p:spPr>
          <a:xfrm>
            <a:off x="4936959" y="1049153"/>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2E32CA45-C860-4C6A-B2AF-B8E044DCE7B3}"/>
              </a:ext>
            </a:extLst>
          </p:cNvPr>
          <p:cNvSpPr/>
          <p:nvPr/>
        </p:nvSpPr>
        <p:spPr>
          <a:xfrm>
            <a:off x="6335831" y="1043538"/>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2E32CA45-C860-4C6A-B2AF-B8E044DCE7B3}"/>
              </a:ext>
            </a:extLst>
          </p:cNvPr>
          <p:cNvSpPr/>
          <p:nvPr/>
        </p:nvSpPr>
        <p:spPr>
          <a:xfrm>
            <a:off x="7756360" y="1043538"/>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Connector 8">
            <a:extLst>
              <a:ext uri="{FF2B5EF4-FFF2-40B4-BE49-F238E27FC236}">
                <a16:creationId xmlns="" xmlns:a16="http://schemas.microsoft.com/office/drawing/2014/main" id="{546DE990-683D-4B42-8E36-85524569883C}"/>
              </a:ext>
            </a:extLst>
          </p:cNvPr>
          <p:cNvCxnSpPr>
            <a:cxnSpLocks/>
            <a:stCxn id="4" idx="2"/>
          </p:cNvCxnSpPr>
          <p:nvPr/>
        </p:nvCxnSpPr>
        <p:spPr>
          <a:xfrm flipH="1">
            <a:off x="2740527" y="1600200"/>
            <a:ext cx="2673" cy="426720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 xmlns:a16="http://schemas.microsoft.com/office/drawing/2014/main" id="{4702ADC0-7D44-4974-8B8B-57393EAFA4C3}"/>
              </a:ext>
            </a:extLst>
          </p:cNvPr>
          <p:cNvSpPr/>
          <p:nvPr/>
        </p:nvSpPr>
        <p:spPr>
          <a:xfrm>
            <a:off x="4109587" y="19050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 xmlns:a16="http://schemas.microsoft.com/office/drawing/2014/main" id="{4702ADC0-7D44-4974-8B8B-57393EAFA4C3}"/>
              </a:ext>
            </a:extLst>
          </p:cNvPr>
          <p:cNvSpPr/>
          <p:nvPr/>
        </p:nvSpPr>
        <p:spPr>
          <a:xfrm>
            <a:off x="5508459" y="28956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 xmlns:a16="http://schemas.microsoft.com/office/drawing/2014/main" id="{4702ADC0-7D44-4974-8B8B-57393EAFA4C3}"/>
              </a:ext>
            </a:extLst>
          </p:cNvPr>
          <p:cNvSpPr/>
          <p:nvPr/>
        </p:nvSpPr>
        <p:spPr>
          <a:xfrm>
            <a:off x="6907331" y="39624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 xmlns:a16="http://schemas.microsoft.com/office/drawing/2014/main" id="{4702ADC0-7D44-4974-8B8B-57393EAFA4C3}"/>
              </a:ext>
            </a:extLst>
          </p:cNvPr>
          <p:cNvSpPr/>
          <p:nvPr/>
        </p:nvSpPr>
        <p:spPr>
          <a:xfrm>
            <a:off x="8346910" y="50292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9" name="Straight Connector 18"/>
          <p:cNvCxnSpPr>
            <a:stCxn id="13" idx="2"/>
          </p:cNvCxnSpPr>
          <p:nvPr/>
        </p:nvCxnSpPr>
        <p:spPr>
          <a:xfrm flipH="1">
            <a:off x="4126030" y="2590800"/>
            <a:ext cx="21657" cy="3253338"/>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p:cNvCxnSpPr>
            <a:stCxn id="5" idx="2"/>
            <a:endCxn id="13" idx="0"/>
          </p:cNvCxnSpPr>
          <p:nvPr/>
        </p:nvCxnSpPr>
        <p:spPr>
          <a:xfrm>
            <a:off x="4147687" y="1596189"/>
            <a:ext cx="0" cy="308811"/>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p:cNvCxnSpPr>
            <a:stCxn id="14" idx="2"/>
          </p:cNvCxnSpPr>
          <p:nvPr/>
        </p:nvCxnSpPr>
        <p:spPr>
          <a:xfrm>
            <a:off x="5546559" y="3581400"/>
            <a:ext cx="2606" cy="2262738"/>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p:cNvCxnSpPr>
            <a:stCxn id="6" idx="2"/>
            <a:endCxn id="14" idx="0"/>
          </p:cNvCxnSpPr>
          <p:nvPr/>
        </p:nvCxnSpPr>
        <p:spPr>
          <a:xfrm>
            <a:off x="5546559" y="1582553"/>
            <a:ext cx="0" cy="1313047"/>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p:cNvCxnSpPr>
            <a:stCxn id="7" idx="2"/>
            <a:endCxn id="15" idx="0"/>
          </p:cNvCxnSpPr>
          <p:nvPr/>
        </p:nvCxnSpPr>
        <p:spPr>
          <a:xfrm>
            <a:off x="6945431" y="1576938"/>
            <a:ext cx="0" cy="2385462"/>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p:cNvCxnSpPr>
            <a:stCxn id="15" idx="2"/>
          </p:cNvCxnSpPr>
          <p:nvPr/>
        </p:nvCxnSpPr>
        <p:spPr>
          <a:xfrm>
            <a:off x="6945431" y="4648200"/>
            <a:ext cx="0" cy="1219200"/>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p:cNvCxnSpPr>
            <a:stCxn id="8" idx="2"/>
          </p:cNvCxnSpPr>
          <p:nvPr/>
        </p:nvCxnSpPr>
        <p:spPr>
          <a:xfrm>
            <a:off x="8365960" y="1576938"/>
            <a:ext cx="22058" cy="3512420"/>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Arrow Connector 33"/>
          <p:cNvCxnSpPr/>
          <p:nvPr/>
        </p:nvCxnSpPr>
        <p:spPr>
          <a:xfrm>
            <a:off x="1295400" y="3124200"/>
            <a:ext cx="14478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5" name="Rectangle 34"/>
          <p:cNvSpPr/>
          <p:nvPr/>
        </p:nvSpPr>
        <p:spPr>
          <a:xfrm>
            <a:off x="1249273" y="2648770"/>
            <a:ext cx="1493927" cy="492443"/>
          </a:xfrm>
          <a:prstGeom prst="rect">
            <a:avLst/>
          </a:prstGeom>
        </p:spPr>
        <p:txBody>
          <a:bodyPr wrap="square">
            <a:spAutoFit/>
          </a:bodyPr>
          <a:lstStyle/>
          <a:p>
            <a:r>
              <a:rPr lang="en-US" sz="1300" dirty="0"/>
              <a:t>Enter </a:t>
            </a:r>
            <a:r>
              <a:rPr lang="en-US" sz="1300" dirty="0" err="1"/>
              <a:t>userId</a:t>
            </a:r>
            <a:r>
              <a:rPr lang="en-US" sz="1300" dirty="0"/>
              <a:t> and password</a:t>
            </a:r>
            <a:endParaRPr lang="en-IN" sz="1300" dirty="0"/>
          </a:p>
        </p:txBody>
      </p:sp>
      <p:sp>
        <p:nvSpPr>
          <p:cNvPr id="37" name="Rectangle 36"/>
          <p:cNvSpPr/>
          <p:nvPr/>
        </p:nvSpPr>
        <p:spPr>
          <a:xfrm>
            <a:off x="3592233" y="1062789"/>
            <a:ext cx="1107706" cy="523220"/>
          </a:xfrm>
          <a:prstGeom prst="rect">
            <a:avLst/>
          </a:prstGeom>
        </p:spPr>
        <p:txBody>
          <a:bodyPr wrap="square">
            <a:spAutoFit/>
          </a:bodyPr>
          <a:lstStyle/>
          <a:p>
            <a:r>
              <a:rPr lang="en-US" sz="1400" dirty="0"/>
              <a:t>View </a:t>
            </a:r>
          </a:p>
          <a:p>
            <a:r>
              <a:rPr lang="en-US" sz="1400" dirty="0"/>
              <a:t>Properties </a:t>
            </a:r>
            <a:endParaRPr lang="en-IN" sz="1400" dirty="0"/>
          </a:p>
        </p:txBody>
      </p:sp>
      <p:sp>
        <p:nvSpPr>
          <p:cNvPr id="38" name="Rectangle 37"/>
          <p:cNvSpPr/>
          <p:nvPr/>
        </p:nvSpPr>
        <p:spPr>
          <a:xfrm>
            <a:off x="4936959" y="1043538"/>
            <a:ext cx="1145810" cy="523220"/>
          </a:xfrm>
          <a:prstGeom prst="rect">
            <a:avLst/>
          </a:prstGeom>
        </p:spPr>
        <p:txBody>
          <a:bodyPr wrap="square">
            <a:spAutoFit/>
          </a:bodyPr>
          <a:lstStyle/>
          <a:p>
            <a:r>
              <a:rPr lang="en-US" sz="1400" dirty="0"/>
              <a:t>View </a:t>
            </a:r>
          </a:p>
          <a:p>
            <a:r>
              <a:rPr lang="en-US" sz="1400" dirty="0" smtClean="0"/>
              <a:t>Location </a:t>
            </a:r>
            <a:endParaRPr lang="en-IN" sz="1400" dirty="0"/>
          </a:p>
        </p:txBody>
      </p:sp>
      <p:sp>
        <p:nvSpPr>
          <p:cNvPr id="39" name="Rectangle 38"/>
          <p:cNvSpPr/>
          <p:nvPr/>
        </p:nvSpPr>
        <p:spPr>
          <a:xfrm>
            <a:off x="6310625" y="1093566"/>
            <a:ext cx="1672268" cy="492443"/>
          </a:xfrm>
          <a:prstGeom prst="rect">
            <a:avLst/>
          </a:prstGeom>
        </p:spPr>
        <p:txBody>
          <a:bodyPr wrap="square">
            <a:spAutoFit/>
          </a:bodyPr>
          <a:lstStyle/>
          <a:p>
            <a:r>
              <a:rPr lang="en-US" sz="1300" dirty="0"/>
              <a:t>Negotiation with </a:t>
            </a:r>
            <a:r>
              <a:rPr lang="en-US" sz="1300" dirty="0" smtClean="0"/>
              <a:t>Agent</a:t>
            </a:r>
            <a:endParaRPr lang="en-IN" sz="1300" dirty="0"/>
          </a:p>
        </p:txBody>
      </p:sp>
      <p:sp>
        <p:nvSpPr>
          <p:cNvPr id="40" name="Rectangle 39"/>
          <p:cNvSpPr/>
          <p:nvPr/>
        </p:nvSpPr>
        <p:spPr>
          <a:xfrm>
            <a:off x="7749142" y="1119808"/>
            <a:ext cx="2248052" cy="307777"/>
          </a:xfrm>
          <a:prstGeom prst="rect">
            <a:avLst/>
          </a:prstGeom>
        </p:spPr>
        <p:txBody>
          <a:bodyPr wrap="square">
            <a:spAutoFit/>
          </a:bodyPr>
          <a:lstStyle/>
          <a:p>
            <a:r>
              <a:rPr lang="en-US" sz="1400" dirty="0" smtClean="0"/>
              <a:t>Buying Process</a:t>
            </a:r>
            <a:endParaRPr lang="en-IN" sz="1400" dirty="0"/>
          </a:p>
        </p:txBody>
      </p:sp>
      <p:sp>
        <p:nvSpPr>
          <p:cNvPr id="41" name="TextBox 40">
            <a:extLst>
              <a:ext uri="{FF2B5EF4-FFF2-40B4-BE49-F238E27FC236}">
                <a16:creationId xmlns="" xmlns:a16="http://schemas.microsoft.com/office/drawing/2014/main" id="{31F3E14A-7FD8-4116-8C2E-06E0C8363B49}"/>
              </a:ext>
            </a:extLst>
          </p:cNvPr>
          <p:cNvSpPr txBox="1"/>
          <p:nvPr/>
        </p:nvSpPr>
        <p:spPr>
          <a:xfrm>
            <a:off x="2817913" y="1660547"/>
            <a:ext cx="1272977" cy="292388"/>
          </a:xfrm>
          <a:prstGeom prst="rect">
            <a:avLst/>
          </a:prstGeom>
          <a:noFill/>
        </p:spPr>
        <p:txBody>
          <a:bodyPr wrap="none" rtlCol="0">
            <a:spAutoFit/>
          </a:bodyPr>
          <a:lstStyle/>
          <a:p>
            <a:r>
              <a:rPr lang="en-US" sz="1300" dirty="0"/>
              <a:t>View properties</a:t>
            </a:r>
            <a:endParaRPr lang="en-IN" sz="1300" dirty="0"/>
          </a:p>
        </p:txBody>
      </p:sp>
      <p:cxnSp>
        <p:nvCxnSpPr>
          <p:cNvPr id="43" name="Straight Arrow Connector 42"/>
          <p:cNvCxnSpPr/>
          <p:nvPr/>
        </p:nvCxnSpPr>
        <p:spPr>
          <a:xfrm>
            <a:off x="2743200" y="1952935"/>
            <a:ext cx="13476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p:cNvCxnSpPr/>
          <p:nvPr/>
        </p:nvCxnSpPr>
        <p:spPr>
          <a:xfrm>
            <a:off x="2746007" y="2971800"/>
            <a:ext cx="276525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p:cNvCxnSpPr/>
          <p:nvPr/>
        </p:nvCxnSpPr>
        <p:spPr>
          <a:xfrm>
            <a:off x="2743200" y="4095550"/>
            <a:ext cx="416413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p:cNvCxnSpPr/>
          <p:nvPr/>
        </p:nvCxnSpPr>
        <p:spPr>
          <a:xfrm>
            <a:off x="2740527" y="5089358"/>
            <a:ext cx="5606383" cy="160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 xmlns:a16="http://schemas.microsoft.com/office/drawing/2014/main" id="{31F3E14A-7FD8-4116-8C2E-06E0C8363B49}"/>
              </a:ext>
            </a:extLst>
          </p:cNvPr>
          <p:cNvSpPr txBox="1"/>
          <p:nvPr/>
        </p:nvSpPr>
        <p:spPr>
          <a:xfrm>
            <a:off x="4142071" y="2719938"/>
            <a:ext cx="1151982" cy="292388"/>
          </a:xfrm>
          <a:prstGeom prst="rect">
            <a:avLst/>
          </a:prstGeom>
          <a:noFill/>
        </p:spPr>
        <p:txBody>
          <a:bodyPr wrap="none" rtlCol="0">
            <a:spAutoFit/>
          </a:bodyPr>
          <a:lstStyle/>
          <a:p>
            <a:r>
              <a:rPr lang="en-US" sz="1300" dirty="0"/>
              <a:t>View </a:t>
            </a:r>
            <a:r>
              <a:rPr lang="en-US" sz="1300" dirty="0" smtClean="0"/>
              <a:t>Location</a:t>
            </a:r>
            <a:endParaRPr lang="en-IN" sz="1300" dirty="0"/>
          </a:p>
        </p:txBody>
      </p:sp>
      <p:sp>
        <p:nvSpPr>
          <p:cNvPr id="51" name="TextBox 50">
            <a:extLst>
              <a:ext uri="{FF2B5EF4-FFF2-40B4-BE49-F238E27FC236}">
                <a16:creationId xmlns="" xmlns:a16="http://schemas.microsoft.com/office/drawing/2014/main" id="{31F3E14A-7FD8-4116-8C2E-06E0C8363B49}"/>
              </a:ext>
            </a:extLst>
          </p:cNvPr>
          <p:cNvSpPr txBox="1"/>
          <p:nvPr/>
        </p:nvSpPr>
        <p:spPr>
          <a:xfrm>
            <a:off x="4648082" y="3844471"/>
            <a:ext cx="1616148" cy="292388"/>
          </a:xfrm>
          <a:prstGeom prst="rect">
            <a:avLst/>
          </a:prstGeom>
          <a:noFill/>
        </p:spPr>
        <p:txBody>
          <a:bodyPr wrap="none" rtlCol="0">
            <a:spAutoFit/>
          </a:bodyPr>
          <a:lstStyle/>
          <a:p>
            <a:r>
              <a:rPr lang="en-US" sz="1300" dirty="0" smtClean="0"/>
              <a:t>Negotiation for price</a:t>
            </a:r>
            <a:endParaRPr lang="en-IN" sz="1300" dirty="0"/>
          </a:p>
        </p:txBody>
      </p:sp>
      <p:sp>
        <p:nvSpPr>
          <p:cNvPr id="52" name="TextBox 51">
            <a:extLst>
              <a:ext uri="{FF2B5EF4-FFF2-40B4-BE49-F238E27FC236}">
                <a16:creationId xmlns="" xmlns:a16="http://schemas.microsoft.com/office/drawing/2014/main" id="{31F3E14A-7FD8-4116-8C2E-06E0C8363B49}"/>
              </a:ext>
            </a:extLst>
          </p:cNvPr>
          <p:cNvSpPr txBox="1"/>
          <p:nvPr/>
        </p:nvSpPr>
        <p:spPr>
          <a:xfrm>
            <a:off x="5497629" y="4822659"/>
            <a:ext cx="2298834" cy="292388"/>
          </a:xfrm>
          <a:prstGeom prst="rect">
            <a:avLst/>
          </a:prstGeom>
          <a:noFill/>
        </p:spPr>
        <p:txBody>
          <a:bodyPr wrap="none" rtlCol="0">
            <a:spAutoFit/>
          </a:bodyPr>
          <a:lstStyle/>
          <a:p>
            <a:r>
              <a:rPr lang="en-US" sz="1300" dirty="0" smtClean="0"/>
              <a:t>Proceeding for buying property</a:t>
            </a:r>
            <a:endParaRPr lang="en-IN" sz="1300" dirty="0"/>
          </a:p>
        </p:txBody>
      </p:sp>
      <p:cxnSp>
        <p:nvCxnSpPr>
          <p:cNvPr id="58" name="Straight Connector 57"/>
          <p:cNvCxnSpPr/>
          <p:nvPr/>
        </p:nvCxnSpPr>
        <p:spPr>
          <a:xfrm>
            <a:off x="8373180" y="5715000"/>
            <a:ext cx="0" cy="30881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590769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9200" y="304800"/>
            <a:ext cx="7498080" cy="6248400"/>
          </a:xfrm>
        </p:spPr>
        <p:txBody>
          <a:bodyPr/>
          <a:lstStyle/>
          <a:p>
            <a:pPr marL="82296" indent="0">
              <a:buNone/>
            </a:pPr>
            <a:r>
              <a:rPr lang="en-US" dirty="0" smtClean="0">
                <a:latin typeface="Times New Roman" pitchFamily="18" charset="0"/>
                <a:cs typeface="Times New Roman" pitchFamily="18" charset="0"/>
              </a:rPr>
              <a:t>3)SELLER:</a:t>
            </a:r>
          </a:p>
          <a:p>
            <a:pPr marL="82296" indent="0">
              <a:buNone/>
            </a:pPr>
            <a:r>
              <a:rPr lang="en-US" sz="1400" dirty="0" smtClean="0"/>
              <a:t>                      </a:t>
            </a:r>
          </a:p>
          <a:p>
            <a:pPr marL="82296" indent="0">
              <a:buNone/>
            </a:pPr>
            <a:r>
              <a:rPr lang="en-US" sz="1400" dirty="0"/>
              <a:t> </a:t>
            </a:r>
            <a:r>
              <a:rPr lang="en-US" sz="1400" dirty="0" smtClean="0"/>
              <a:t>                  Seller Login</a:t>
            </a:r>
            <a:endParaRPr lang="en-IN" sz="1400" dirty="0"/>
          </a:p>
        </p:txBody>
      </p:sp>
      <p:sp>
        <p:nvSpPr>
          <p:cNvPr id="4" name="Rectangle 3">
            <a:extLst>
              <a:ext uri="{FF2B5EF4-FFF2-40B4-BE49-F238E27FC236}">
                <a16:creationId xmlns="" xmlns:a16="http://schemas.microsoft.com/office/drawing/2014/main" id="{2E32CA45-C860-4C6A-B2AF-B8E044DCE7B3}"/>
              </a:ext>
            </a:extLst>
          </p:cNvPr>
          <p:cNvSpPr/>
          <p:nvPr/>
        </p:nvSpPr>
        <p:spPr>
          <a:xfrm>
            <a:off x="2133600" y="1066800"/>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2E32CA45-C860-4C6A-B2AF-B8E044DCE7B3}"/>
              </a:ext>
            </a:extLst>
          </p:cNvPr>
          <p:cNvSpPr/>
          <p:nvPr/>
        </p:nvSpPr>
        <p:spPr>
          <a:xfrm>
            <a:off x="3505200" y="1073217"/>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2E32CA45-C860-4C6A-B2AF-B8E044DCE7B3}"/>
              </a:ext>
            </a:extLst>
          </p:cNvPr>
          <p:cNvSpPr/>
          <p:nvPr/>
        </p:nvSpPr>
        <p:spPr>
          <a:xfrm>
            <a:off x="4921718" y="1066800"/>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2E32CA45-C860-4C6A-B2AF-B8E044DCE7B3}"/>
              </a:ext>
            </a:extLst>
          </p:cNvPr>
          <p:cNvSpPr/>
          <p:nvPr/>
        </p:nvSpPr>
        <p:spPr>
          <a:xfrm>
            <a:off x="6338236" y="1066800"/>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2E32CA45-C860-4C6A-B2AF-B8E044DCE7B3}"/>
              </a:ext>
            </a:extLst>
          </p:cNvPr>
          <p:cNvSpPr/>
          <p:nvPr/>
        </p:nvSpPr>
        <p:spPr>
          <a:xfrm>
            <a:off x="7754754" y="1073217"/>
            <a:ext cx="1219200" cy="53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Connector 8">
            <a:extLst>
              <a:ext uri="{FF2B5EF4-FFF2-40B4-BE49-F238E27FC236}">
                <a16:creationId xmlns="" xmlns:a16="http://schemas.microsoft.com/office/drawing/2014/main" id="{546DE990-683D-4B42-8E36-85524569883C}"/>
              </a:ext>
            </a:extLst>
          </p:cNvPr>
          <p:cNvCxnSpPr>
            <a:cxnSpLocks/>
          </p:cNvCxnSpPr>
          <p:nvPr/>
        </p:nvCxnSpPr>
        <p:spPr>
          <a:xfrm flipH="1">
            <a:off x="2740527" y="1600200"/>
            <a:ext cx="2673" cy="4267200"/>
          </a:xfrm>
          <a:prstGeom prst="line">
            <a:avLst/>
          </a:prstGeom>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 xmlns:a16="http://schemas.microsoft.com/office/drawing/2014/main" id="{4702ADC0-7D44-4974-8B8B-57393EAFA4C3}"/>
              </a:ext>
            </a:extLst>
          </p:cNvPr>
          <p:cNvSpPr/>
          <p:nvPr/>
        </p:nvSpPr>
        <p:spPr>
          <a:xfrm>
            <a:off x="4109587" y="19050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 xmlns:a16="http://schemas.microsoft.com/office/drawing/2014/main" id="{4702ADC0-7D44-4974-8B8B-57393EAFA4C3}"/>
              </a:ext>
            </a:extLst>
          </p:cNvPr>
          <p:cNvSpPr/>
          <p:nvPr/>
        </p:nvSpPr>
        <p:spPr>
          <a:xfrm>
            <a:off x="5531318" y="28956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 xmlns:a16="http://schemas.microsoft.com/office/drawing/2014/main" id="{4702ADC0-7D44-4974-8B8B-57393EAFA4C3}"/>
              </a:ext>
            </a:extLst>
          </p:cNvPr>
          <p:cNvSpPr/>
          <p:nvPr/>
        </p:nvSpPr>
        <p:spPr>
          <a:xfrm>
            <a:off x="6907331" y="39624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 xmlns:a16="http://schemas.microsoft.com/office/drawing/2014/main" id="{4702ADC0-7D44-4974-8B8B-57393EAFA4C3}"/>
              </a:ext>
            </a:extLst>
          </p:cNvPr>
          <p:cNvSpPr/>
          <p:nvPr/>
        </p:nvSpPr>
        <p:spPr>
          <a:xfrm>
            <a:off x="8346910" y="5029200"/>
            <a:ext cx="76200"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4" name="Straight Connector 13"/>
          <p:cNvCxnSpPr/>
          <p:nvPr/>
        </p:nvCxnSpPr>
        <p:spPr>
          <a:xfrm flipH="1">
            <a:off x="4126030" y="2590800"/>
            <a:ext cx="21657" cy="3253338"/>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a:off x="5563604" y="3581400"/>
            <a:ext cx="2606" cy="2262738"/>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a:off x="6945431" y="4648200"/>
            <a:ext cx="0" cy="121920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p:cNvCxnSpPr/>
          <p:nvPr/>
        </p:nvCxnSpPr>
        <p:spPr>
          <a:xfrm>
            <a:off x="8373180" y="5715000"/>
            <a:ext cx="0" cy="308811"/>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8365960" y="1576938"/>
            <a:ext cx="22058" cy="351242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a:off x="6945431" y="1576938"/>
            <a:ext cx="0" cy="2385462"/>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p:cNvCxnSpPr>
            <a:endCxn id="11" idx="0"/>
          </p:cNvCxnSpPr>
          <p:nvPr/>
        </p:nvCxnSpPr>
        <p:spPr>
          <a:xfrm>
            <a:off x="5546559" y="1582553"/>
            <a:ext cx="22859" cy="1313047"/>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a:off x="4147687" y="1596189"/>
            <a:ext cx="0" cy="308811"/>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a:off x="1295400" y="3124200"/>
            <a:ext cx="14478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a:xfrm>
            <a:off x="2789168" y="1952935"/>
            <a:ext cx="13476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p:nvPr/>
        </p:nvCxnSpPr>
        <p:spPr>
          <a:xfrm>
            <a:off x="2746007" y="2971800"/>
            <a:ext cx="276525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p:nvPr/>
        </p:nvCxnSpPr>
        <p:spPr>
          <a:xfrm>
            <a:off x="2743200" y="4038600"/>
            <a:ext cx="416413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p:nvPr/>
        </p:nvCxnSpPr>
        <p:spPr>
          <a:xfrm>
            <a:off x="2740527" y="5089358"/>
            <a:ext cx="5606383" cy="160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8" name="Rectangle 27"/>
          <p:cNvSpPr/>
          <p:nvPr/>
        </p:nvSpPr>
        <p:spPr>
          <a:xfrm>
            <a:off x="1346328" y="2633990"/>
            <a:ext cx="1615444" cy="523220"/>
          </a:xfrm>
          <a:prstGeom prst="rect">
            <a:avLst/>
          </a:prstGeom>
        </p:spPr>
        <p:txBody>
          <a:bodyPr wrap="square">
            <a:spAutoFit/>
          </a:bodyPr>
          <a:lstStyle/>
          <a:p>
            <a:r>
              <a:rPr lang="en-US" sz="1400" dirty="0"/>
              <a:t>Enter </a:t>
            </a:r>
            <a:r>
              <a:rPr lang="en-US" sz="1400" dirty="0" err="1"/>
              <a:t>userId</a:t>
            </a:r>
            <a:r>
              <a:rPr lang="en-US" sz="1400" dirty="0"/>
              <a:t> and password</a:t>
            </a:r>
            <a:endParaRPr lang="en-IN" sz="1400" dirty="0"/>
          </a:p>
        </p:txBody>
      </p:sp>
      <p:sp>
        <p:nvSpPr>
          <p:cNvPr id="29" name="Rectangle 28"/>
          <p:cNvSpPr/>
          <p:nvPr/>
        </p:nvSpPr>
        <p:spPr>
          <a:xfrm>
            <a:off x="3528125" y="1097183"/>
            <a:ext cx="1502277" cy="538544"/>
          </a:xfrm>
          <a:prstGeom prst="rect">
            <a:avLst/>
          </a:prstGeom>
        </p:spPr>
        <p:txBody>
          <a:bodyPr wrap="square">
            <a:spAutoFit/>
          </a:bodyPr>
          <a:lstStyle/>
          <a:p>
            <a:r>
              <a:rPr lang="en-US" sz="1400" dirty="0" smtClean="0"/>
              <a:t>Update Properties</a:t>
            </a:r>
            <a:endParaRPr lang="en-US" sz="1400" dirty="0"/>
          </a:p>
        </p:txBody>
      </p:sp>
      <p:sp>
        <p:nvSpPr>
          <p:cNvPr id="30" name="Rectangle 29"/>
          <p:cNvSpPr/>
          <p:nvPr/>
        </p:nvSpPr>
        <p:spPr>
          <a:xfrm>
            <a:off x="5047245" y="1083397"/>
            <a:ext cx="1371600" cy="523220"/>
          </a:xfrm>
          <a:prstGeom prst="rect">
            <a:avLst/>
          </a:prstGeom>
        </p:spPr>
        <p:txBody>
          <a:bodyPr wrap="square">
            <a:spAutoFit/>
          </a:bodyPr>
          <a:lstStyle/>
          <a:p>
            <a:r>
              <a:rPr lang="en-US" sz="1400" dirty="0" smtClean="0"/>
              <a:t>Update Location</a:t>
            </a:r>
            <a:endParaRPr lang="en-US" sz="1400" dirty="0"/>
          </a:p>
        </p:txBody>
      </p:sp>
      <p:sp>
        <p:nvSpPr>
          <p:cNvPr id="31" name="Rectangle 30"/>
          <p:cNvSpPr/>
          <p:nvPr/>
        </p:nvSpPr>
        <p:spPr>
          <a:xfrm>
            <a:off x="6338237" y="1093576"/>
            <a:ext cx="1264118" cy="523220"/>
          </a:xfrm>
          <a:prstGeom prst="rect">
            <a:avLst/>
          </a:prstGeom>
        </p:spPr>
        <p:txBody>
          <a:bodyPr wrap="square">
            <a:spAutoFit/>
          </a:bodyPr>
          <a:lstStyle/>
          <a:p>
            <a:r>
              <a:rPr lang="en-US" sz="1400" dirty="0" smtClean="0"/>
              <a:t>Negotiation with Agent</a:t>
            </a:r>
            <a:endParaRPr lang="en-US" sz="1400" dirty="0"/>
          </a:p>
        </p:txBody>
      </p:sp>
      <p:sp>
        <p:nvSpPr>
          <p:cNvPr id="32" name="Rectangle 31"/>
          <p:cNvSpPr/>
          <p:nvPr/>
        </p:nvSpPr>
        <p:spPr>
          <a:xfrm>
            <a:off x="7753752" y="1212566"/>
            <a:ext cx="1371600" cy="307777"/>
          </a:xfrm>
          <a:prstGeom prst="rect">
            <a:avLst/>
          </a:prstGeom>
        </p:spPr>
        <p:txBody>
          <a:bodyPr wrap="square">
            <a:spAutoFit/>
          </a:bodyPr>
          <a:lstStyle/>
          <a:p>
            <a:r>
              <a:rPr lang="en-US" sz="1400" dirty="0" smtClean="0"/>
              <a:t>Chat Analysis</a:t>
            </a:r>
            <a:endParaRPr lang="en-US" sz="1400" dirty="0"/>
          </a:p>
        </p:txBody>
      </p:sp>
      <p:sp>
        <p:nvSpPr>
          <p:cNvPr id="33" name="TextBox 32">
            <a:extLst>
              <a:ext uri="{FF2B5EF4-FFF2-40B4-BE49-F238E27FC236}">
                <a16:creationId xmlns="" xmlns:a16="http://schemas.microsoft.com/office/drawing/2014/main" id="{31F3E14A-7FD8-4116-8C2E-06E0C8363B49}"/>
              </a:ext>
            </a:extLst>
          </p:cNvPr>
          <p:cNvSpPr txBox="1"/>
          <p:nvPr/>
        </p:nvSpPr>
        <p:spPr>
          <a:xfrm>
            <a:off x="2743200" y="1678637"/>
            <a:ext cx="1434175" cy="292388"/>
          </a:xfrm>
          <a:prstGeom prst="rect">
            <a:avLst/>
          </a:prstGeom>
          <a:noFill/>
        </p:spPr>
        <p:txBody>
          <a:bodyPr wrap="none" rtlCol="0">
            <a:spAutoFit/>
          </a:bodyPr>
          <a:lstStyle/>
          <a:p>
            <a:r>
              <a:rPr lang="en-US" sz="1300" dirty="0" smtClean="0"/>
              <a:t>Updating property</a:t>
            </a:r>
            <a:endParaRPr lang="en-IN" sz="1300" dirty="0"/>
          </a:p>
        </p:txBody>
      </p:sp>
      <p:sp>
        <p:nvSpPr>
          <p:cNvPr id="34" name="TextBox 33">
            <a:extLst>
              <a:ext uri="{FF2B5EF4-FFF2-40B4-BE49-F238E27FC236}">
                <a16:creationId xmlns="" xmlns:a16="http://schemas.microsoft.com/office/drawing/2014/main" id="{31F3E14A-7FD8-4116-8C2E-06E0C8363B49}"/>
              </a:ext>
            </a:extLst>
          </p:cNvPr>
          <p:cNvSpPr txBox="1"/>
          <p:nvPr/>
        </p:nvSpPr>
        <p:spPr>
          <a:xfrm>
            <a:off x="4142071" y="2719938"/>
            <a:ext cx="1420582" cy="292388"/>
          </a:xfrm>
          <a:prstGeom prst="rect">
            <a:avLst/>
          </a:prstGeom>
          <a:noFill/>
        </p:spPr>
        <p:txBody>
          <a:bodyPr wrap="none" rtlCol="0">
            <a:spAutoFit/>
          </a:bodyPr>
          <a:lstStyle/>
          <a:p>
            <a:r>
              <a:rPr lang="en-US" sz="1300" dirty="0" smtClean="0"/>
              <a:t>Updating Location</a:t>
            </a:r>
            <a:endParaRPr lang="en-IN" sz="1300" dirty="0"/>
          </a:p>
        </p:txBody>
      </p:sp>
      <p:sp>
        <p:nvSpPr>
          <p:cNvPr id="35" name="TextBox 34">
            <a:extLst>
              <a:ext uri="{FF2B5EF4-FFF2-40B4-BE49-F238E27FC236}">
                <a16:creationId xmlns="" xmlns:a16="http://schemas.microsoft.com/office/drawing/2014/main" id="{31F3E14A-7FD8-4116-8C2E-06E0C8363B49}"/>
              </a:ext>
            </a:extLst>
          </p:cNvPr>
          <p:cNvSpPr txBox="1"/>
          <p:nvPr/>
        </p:nvSpPr>
        <p:spPr>
          <a:xfrm>
            <a:off x="4648082" y="3844471"/>
            <a:ext cx="1616148" cy="292388"/>
          </a:xfrm>
          <a:prstGeom prst="rect">
            <a:avLst/>
          </a:prstGeom>
          <a:noFill/>
        </p:spPr>
        <p:txBody>
          <a:bodyPr wrap="none" rtlCol="0">
            <a:spAutoFit/>
          </a:bodyPr>
          <a:lstStyle/>
          <a:p>
            <a:r>
              <a:rPr lang="en-US" sz="1300" dirty="0" smtClean="0"/>
              <a:t>Negotiation for price</a:t>
            </a:r>
            <a:endParaRPr lang="en-IN" sz="1300" dirty="0"/>
          </a:p>
        </p:txBody>
      </p:sp>
      <p:sp>
        <p:nvSpPr>
          <p:cNvPr id="36" name="TextBox 35">
            <a:extLst>
              <a:ext uri="{FF2B5EF4-FFF2-40B4-BE49-F238E27FC236}">
                <a16:creationId xmlns="" xmlns:a16="http://schemas.microsoft.com/office/drawing/2014/main" id="{31F3E14A-7FD8-4116-8C2E-06E0C8363B49}"/>
              </a:ext>
            </a:extLst>
          </p:cNvPr>
          <p:cNvSpPr txBox="1"/>
          <p:nvPr/>
        </p:nvSpPr>
        <p:spPr>
          <a:xfrm>
            <a:off x="5497629" y="4822659"/>
            <a:ext cx="2522807" cy="292388"/>
          </a:xfrm>
          <a:prstGeom prst="rect">
            <a:avLst/>
          </a:prstGeom>
          <a:noFill/>
        </p:spPr>
        <p:txBody>
          <a:bodyPr wrap="none" rtlCol="0">
            <a:spAutoFit/>
          </a:bodyPr>
          <a:lstStyle/>
          <a:p>
            <a:r>
              <a:rPr lang="en-US" sz="1300" dirty="0" err="1" smtClean="0"/>
              <a:t>Chating</a:t>
            </a:r>
            <a:r>
              <a:rPr lang="en-US" sz="1300" dirty="0" smtClean="0"/>
              <a:t> with Agent for negotiation</a:t>
            </a:r>
            <a:endParaRPr lang="en-IN" sz="1300" dirty="0"/>
          </a:p>
        </p:txBody>
      </p:sp>
    </p:spTree>
    <p:extLst>
      <p:ext uri="{BB962C8B-B14F-4D97-AF65-F5344CB8AC3E}">
        <p14:creationId xmlns:p14="http://schemas.microsoft.com/office/powerpoint/2010/main" val="14077675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Times New Roman" pitchFamily="18" charset="0"/>
                <a:cs typeface="Times New Roman" pitchFamily="18" charset="0"/>
              </a:rPr>
              <a:t>CONTENTS</a:t>
            </a:r>
          </a:p>
        </p:txBody>
      </p:sp>
      <p:sp>
        <p:nvSpPr>
          <p:cNvPr id="3" name="Content Placeholder 2"/>
          <p:cNvSpPr>
            <a:spLocks noGrp="1"/>
          </p:cNvSpPr>
          <p:nvPr>
            <p:ph idx="1"/>
          </p:nvPr>
        </p:nvSpPr>
        <p:spPr/>
        <p:txBody>
          <a:bodyPr>
            <a:normAutofit fontScale="92500" lnSpcReduction="20000"/>
          </a:bodyPr>
          <a:lstStyle/>
          <a:p>
            <a:r>
              <a:rPr lang="en-US" sz="3000" dirty="0">
                <a:latin typeface="Times New Roman" pitchFamily="18" charset="0"/>
                <a:cs typeface="Times New Roman" pitchFamily="18" charset="0"/>
              </a:rPr>
              <a:t>Abstract</a:t>
            </a:r>
          </a:p>
          <a:p>
            <a:r>
              <a:rPr lang="en-US" sz="3000" dirty="0">
                <a:latin typeface="Times New Roman" pitchFamily="18" charset="0"/>
                <a:cs typeface="Times New Roman" pitchFamily="18" charset="0"/>
              </a:rPr>
              <a:t>Introduction</a:t>
            </a:r>
          </a:p>
          <a:p>
            <a:r>
              <a:rPr lang="en-US" sz="3000" dirty="0">
                <a:latin typeface="Times New Roman" pitchFamily="18" charset="0"/>
                <a:cs typeface="Times New Roman" pitchFamily="18" charset="0"/>
              </a:rPr>
              <a:t>Existing Systems</a:t>
            </a:r>
          </a:p>
          <a:p>
            <a:r>
              <a:rPr lang="en-US" sz="3000" dirty="0">
                <a:latin typeface="Times New Roman" pitchFamily="18" charset="0"/>
                <a:cs typeface="Times New Roman" pitchFamily="18" charset="0"/>
              </a:rPr>
              <a:t>Proposed System</a:t>
            </a:r>
          </a:p>
          <a:p>
            <a:r>
              <a:rPr lang="en-US" sz="3000" dirty="0">
                <a:latin typeface="Times New Roman" pitchFamily="18" charset="0"/>
                <a:cs typeface="Times New Roman" pitchFamily="18" charset="0"/>
              </a:rPr>
              <a:t>System Requirements</a:t>
            </a:r>
          </a:p>
          <a:p>
            <a:r>
              <a:rPr lang="en-US" sz="3000" dirty="0">
                <a:latin typeface="Times New Roman" pitchFamily="18" charset="0"/>
                <a:cs typeface="Times New Roman" pitchFamily="18" charset="0"/>
              </a:rPr>
              <a:t>Architecture</a:t>
            </a:r>
          </a:p>
          <a:p>
            <a:r>
              <a:rPr lang="en-US" sz="3000" dirty="0" smtClean="0">
                <a:latin typeface="Times New Roman" pitchFamily="18" charset="0"/>
                <a:cs typeface="Times New Roman" pitchFamily="18" charset="0"/>
              </a:rPr>
              <a:t>Modules</a:t>
            </a:r>
          </a:p>
          <a:p>
            <a:r>
              <a:rPr lang="en-US" sz="3000" dirty="0" smtClean="0">
                <a:latin typeface="Times New Roman" pitchFamily="18" charset="0"/>
                <a:cs typeface="Times New Roman" pitchFamily="18" charset="0"/>
              </a:rPr>
              <a:t>UML Diagrams</a:t>
            </a:r>
          </a:p>
          <a:p>
            <a:r>
              <a:rPr lang="en-US" sz="3000" dirty="0" smtClean="0">
                <a:latin typeface="Times New Roman" pitchFamily="18" charset="0"/>
                <a:cs typeface="Times New Roman" pitchFamily="18" charset="0"/>
              </a:rPr>
              <a:t>Sample Code</a:t>
            </a:r>
          </a:p>
          <a:p>
            <a:r>
              <a:rPr lang="en-US" sz="3000" dirty="0" smtClean="0">
                <a:latin typeface="Times New Roman" pitchFamily="18" charset="0"/>
                <a:cs typeface="Times New Roman" pitchFamily="18" charset="0"/>
              </a:rPr>
              <a:t>Result</a:t>
            </a:r>
            <a:endParaRPr lang="en-US" sz="3000" dirty="0">
              <a:latin typeface="Times New Roman" pitchFamily="18" charset="0"/>
              <a:cs typeface="Times New Roman" pitchFamily="18" charset="0"/>
            </a:endParaRPr>
          </a:p>
          <a:p>
            <a:r>
              <a:rPr lang="en-US" sz="3000" dirty="0">
                <a:latin typeface="Times New Roman" pitchFamily="18" charset="0"/>
                <a:cs typeface="Times New Roman" pitchFamily="18" charset="0"/>
              </a:rPr>
              <a:t>Conclusion</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560" y="359898"/>
            <a:ext cx="7406640" cy="1011702"/>
          </a:xfrm>
        </p:spPr>
        <p:txBody>
          <a:bodyPr/>
          <a:lstStyle/>
          <a:p>
            <a:r>
              <a:rPr lang="en-US" b="1" dirty="0" smtClean="0">
                <a:latin typeface="Times New Roman" panose="02020603050405020304" pitchFamily="18" charset="0"/>
                <a:cs typeface="Times New Roman" panose="02020603050405020304" pitchFamily="18" charset="0"/>
              </a:rPr>
              <a:t>SAMPLE CODE</a:t>
            </a:r>
            <a:endParaRPr lang="en-IN"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43000" y="1905000"/>
            <a:ext cx="7559040" cy="5160336"/>
          </a:xfrm>
        </p:spPr>
        <p:txBody>
          <a:bodyPr>
            <a:noAutofit/>
          </a:bodyPr>
          <a:lstStyle/>
          <a:p>
            <a:r>
              <a:rPr lang="en-IN" sz="1600" dirty="0"/>
              <a:t>from </a:t>
            </a:r>
            <a:r>
              <a:rPr lang="en-IN" sz="1600" dirty="0" err="1"/>
              <a:t>django</a:t>
            </a:r>
            <a:r>
              <a:rPr lang="en-IN" sz="1600" dirty="0"/>
              <a:t> import </a:t>
            </a:r>
            <a:r>
              <a:rPr lang="en-IN" sz="1600" dirty="0" err="1"/>
              <a:t>formsfrom</a:t>
            </a:r>
            <a:r>
              <a:rPr lang="en-IN" sz="1600" dirty="0"/>
              <a:t> </a:t>
            </a:r>
            <a:r>
              <a:rPr lang="en-IN" sz="1600" dirty="0" err="1"/>
              <a:t>django.contrib.auth.forms</a:t>
            </a:r>
            <a:r>
              <a:rPr lang="en-IN" sz="1600" dirty="0"/>
              <a:t> import </a:t>
            </a:r>
            <a:r>
              <a:rPr lang="en-IN" sz="1600" dirty="0" err="1"/>
              <a:t>UserCreationFormfrom</a:t>
            </a:r>
            <a:r>
              <a:rPr lang="en-IN" sz="1600" dirty="0"/>
              <a:t> </a:t>
            </a:r>
            <a:r>
              <a:rPr lang="en-IN" sz="1600" dirty="0" err="1"/>
              <a:t>django.contrib.auth.models</a:t>
            </a:r>
            <a:r>
              <a:rPr lang="en-IN" sz="1600" dirty="0"/>
              <a:t> import </a:t>
            </a:r>
            <a:r>
              <a:rPr lang="en-IN" sz="1600" dirty="0" err="1"/>
              <a:t>Userfrom</a:t>
            </a:r>
            <a:r>
              <a:rPr lang="en-IN" sz="1600" dirty="0"/>
              <a:t> </a:t>
            </a:r>
            <a:r>
              <a:rPr lang="en-IN" sz="1600" dirty="0" err="1"/>
              <a:t>django.forms</a:t>
            </a:r>
            <a:r>
              <a:rPr lang="en-IN" sz="1600" dirty="0"/>
              <a:t> import </a:t>
            </a:r>
            <a:r>
              <a:rPr lang="en-IN" sz="1600" dirty="0" err="1"/>
              <a:t>widgetsfrom</a:t>
            </a:r>
            <a:r>
              <a:rPr lang="en-IN" sz="1600" dirty="0"/>
              <a:t> .models import </a:t>
            </a:r>
            <a:r>
              <a:rPr lang="en-IN" sz="1600" dirty="0" err="1"/>
              <a:t>Profilefrom</a:t>
            </a:r>
            <a:r>
              <a:rPr lang="en-IN" sz="1600" dirty="0"/>
              <a:t> .choices import *class </a:t>
            </a:r>
            <a:r>
              <a:rPr lang="en-IN" sz="1600" dirty="0" err="1"/>
              <a:t>SignUpForm</a:t>
            </a:r>
            <a:r>
              <a:rPr lang="en-IN" sz="1600" dirty="0"/>
              <a:t>(</a:t>
            </a:r>
            <a:r>
              <a:rPr lang="en-IN" sz="1600" dirty="0" err="1"/>
              <a:t>UserCreationForm</a:t>
            </a:r>
            <a:r>
              <a:rPr lang="en-IN" sz="1600" dirty="0"/>
              <a:t>): username = </a:t>
            </a:r>
            <a:r>
              <a:rPr lang="en-IN" sz="1600" dirty="0" err="1"/>
              <a:t>forms.CharField</a:t>
            </a:r>
            <a:r>
              <a:rPr lang="en-IN" sz="1600" dirty="0"/>
              <a:t>(widget=</a:t>
            </a:r>
            <a:r>
              <a:rPr lang="en-IN" sz="1600" dirty="0" err="1"/>
              <a:t>forms.TextInput</a:t>
            </a:r>
            <a:r>
              <a:rPr lang="en-IN" sz="1600" dirty="0"/>
              <a:t>(</a:t>
            </a:r>
            <a:r>
              <a:rPr lang="en-IN" sz="1600" dirty="0" err="1"/>
              <a:t>attrs</a:t>
            </a:r>
            <a:r>
              <a:rPr lang="en-IN" sz="1600" dirty="0"/>
              <a:t>={'class': 'name'})), password = </a:t>
            </a:r>
            <a:r>
              <a:rPr lang="en-IN" sz="1600" dirty="0" err="1"/>
              <a:t>forms.CharField</a:t>
            </a:r>
            <a:r>
              <a:rPr lang="en-IN" sz="1600" dirty="0"/>
              <a:t>(widget=</a:t>
            </a:r>
            <a:r>
              <a:rPr lang="en-IN" sz="1600" dirty="0" err="1"/>
              <a:t>forms.PasswordInput</a:t>
            </a:r>
            <a:r>
              <a:rPr lang="en-IN" sz="1600" dirty="0"/>
              <a:t>(</a:t>
            </a:r>
            <a:r>
              <a:rPr lang="en-IN" sz="1600" dirty="0" err="1"/>
              <a:t>attrs</a:t>
            </a:r>
            <a:r>
              <a:rPr lang="en-IN" sz="1600" dirty="0"/>
              <a:t>={'class': 'password'})), password1 = </a:t>
            </a:r>
            <a:r>
              <a:rPr lang="en-IN" sz="1600" dirty="0" err="1"/>
              <a:t>forms.CharField</a:t>
            </a:r>
            <a:r>
              <a:rPr lang="en-IN" sz="1600" dirty="0"/>
              <a:t>(widget=</a:t>
            </a:r>
            <a:r>
              <a:rPr lang="en-IN" sz="1600" dirty="0" err="1"/>
              <a:t>forms.PasswordInput</a:t>
            </a:r>
            <a:r>
              <a:rPr lang="en-IN" sz="1600" dirty="0"/>
              <a:t>(</a:t>
            </a:r>
            <a:r>
              <a:rPr lang="en-IN" sz="1600" dirty="0" err="1"/>
              <a:t>attrs</a:t>
            </a:r>
            <a:r>
              <a:rPr lang="en-IN" sz="1600" dirty="0"/>
              <a:t>={'class': 'password'})), password2 = </a:t>
            </a:r>
            <a:r>
              <a:rPr lang="en-IN" sz="1600" dirty="0" err="1"/>
              <a:t>forms.CharField</a:t>
            </a:r>
            <a:r>
              <a:rPr lang="en-IN" sz="1600" dirty="0"/>
              <a:t>(widget=</a:t>
            </a:r>
            <a:r>
              <a:rPr lang="en-IN" sz="1600" dirty="0" err="1"/>
              <a:t>forms.PasswordInput</a:t>
            </a:r>
            <a:r>
              <a:rPr lang="en-IN" sz="1600" dirty="0"/>
              <a:t>(</a:t>
            </a:r>
            <a:r>
              <a:rPr lang="en-IN" sz="1600" dirty="0" err="1"/>
              <a:t>attrs</a:t>
            </a:r>
            <a:r>
              <a:rPr lang="en-IN" sz="1600" dirty="0"/>
              <a:t>={'class': 'password'})), </a:t>
            </a:r>
            <a:r>
              <a:rPr lang="en-IN" sz="1600" dirty="0" err="1"/>
              <a:t>first_name</a:t>
            </a:r>
            <a:r>
              <a:rPr lang="en-IN" sz="1600" dirty="0"/>
              <a:t> = </a:t>
            </a:r>
            <a:r>
              <a:rPr lang="en-IN" sz="1600" dirty="0" err="1"/>
              <a:t>forms.CharField</a:t>
            </a:r>
            <a:r>
              <a:rPr lang="en-IN" sz="1600" dirty="0"/>
              <a:t>(widget=</a:t>
            </a:r>
            <a:r>
              <a:rPr lang="en-IN" sz="1600" dirty="0" err="1"/>
              <a:t>forms.TextInput</a:t>
            </a:r>
            <a:r>
              <a:rPr lang="en-IN" sz="1600" dirty="0"/>
              <a:t>(</a:t>
            </a:r>
            <a:r>
              <a:rPr lang="en-IN" sz="1600" dirty="0" err="1"/>
              <a:t>attrs</a:t>
            </a:r>
            <a:r>
              <a:rPr lang="en-IN" sz="1600" dirty="0"/>
              <a:t>={'class': '</a:t>
            </a:r>
            <a:r>
              <a:rPr lang="en-IN" sz="1600" dirty="0" err="1"/>
              <a:t>firstname</a:t>
            </a:r>
            <a:r>
              <a:rPr lang="en-IN" sz="1600" dirty="0"/>
              <a:t>'})), </a:t>
            </a:r>
            <a:r>
              <a:rPr lang="en-IN" sz="1600" dirty="0" err="1"/>
              <a:t>last_name</a:t>
            </a:r>
            <a:r>
              <a:rPr lang="en-IN" sz="1600" dirty="0"/>
              <a:t> = </a:t>
            </a:r>
            <a:r>
              <a:rPr lang="en-IN" sz="1600" dirty="0" err="1"/>
              <a:t>forms.CharField</a:t>
            </a:r>
            <a:r>
              <a:rPr lang="en-IN" sz="1600" dirty="0"/>
              <a:t>(widget=</a:t>
            </a:r>
            <a:r>
              <a:rPr lang="en-IN" sz="1600" dirty="0" err="1"/>
              <a:t>forms.TextInput</a:t>
            </a:r>
            <a:r>
              <a:rPr lang="en-IN" sz="1600" dirty="0"/>
              <a:t>(</a:t>
            </a:r>
            <a:r>
              <a:rPr lang="en-IN" sz="1600" dirty="0" err="1"/>
              <a:t>attrs</a:t>
            </a:r>
            <a:r>
              <a:rPr lang="en-IN" sz="1600" dirty="0"/>
              <a:t>={'class': '</a:t>
            </a:r>
            <a:r>
              <a:rPr lang="en-IN" sz="1600" dirty="0" err="1"/>
              <a:t>lastname</a:t>
            </a:r>
            <a:r>
              <a:rPr lang="en-IN" sz="1600" dirty="0"/>
              <a:t>'})), email = </a:t>
            </a:r>
            <a:r>
              <a:rPr lang="en-IN" sz="1600" dirty="0" err="1"/>
              <a:t>forms.EmailField</a:t>
            </a:r>
            <a:r>
              <a:rPr lang="en-IN" sz="1600" dirty="0"/>
              <a:t>(widget=</a:t>
            </a:r>
            <a:r>
              <a:rPr lang="en-IN" sz="1600" dirty="0" err="1"/>
              <a:t>forms.EmailInput</a:t>
            </a:r>
            <a:r>
              <a:rPr lang="en-IN" sz="1600" dirty="0"/>
              <a:t>(</a:t>
            </a:r>
            <a:r>
              <a:rPr lang="en-IN" sz="1600" dirty="0" err="1"/>
              <a:t>attrs</a:t>
            </a:r>
            <a:r>
              <a:rPr lang="en-IN" sz="1600" dirty="0"/>
              <a:t>={'class': 'email'})), location = </a:t>
            </a:r>
            <a:r>
              <a:rPr lang="en-IN" sz="1600" dirty="0" err="1"/>
              <a:t>forms.CharField</a:t>
            </a:r>
            <a:r>
              <a:rPr lang="en-IN" sz="1600" dirty="0"/>
              <a:t>(widget=</a:t>
            </a:r>
            <a:r>
              <a:rPr lang="en-IN" sz="1600" dirty="0" err="1"/>
              <a:t>forms.TextInput</a:t>
            </a:r>
            <a:r>
              <a:rPr lang="en-IN" sz="1600" dirty="0"/>
              <a:t>(</a:t>
            </a:r>
            <a:r>
              <a:rPr lang="en-IN" sz="1600" dirty="0" err="1"/>
              <a:t>attrs</a:t>
            </a:r>
            <a:r>
              <a:rPr lang="en-IN" sz="1600" dirty="0"/>
              <a:t>={'class': 'location'})), </a:t>
            </a:r>
            <a:r>
              <a:rPr lang="en-IN" sz="1600" dirty="0" err="1"/>
              <a:t>user_type</a:t>
            </a:r>
            <a:r>
              <a:rPr lang="en-IN" sz="1600" dirty="0"/>
              <a:t> = </a:t>
            </a:r>
            <a:r>
              <a:rPr lang="en-IN" sz="1600" dirty="0" err="1"/>
              <a:t>forms.ChoiceField</a:t>
            </a:r>
            <a:r>
              <a:rPr lang="en-IN" sz="1600" dirty="0"/>
              <a:t>(choices=</a:t>
            </a:r>
            <a:r>
              <a:rPr lang="en-IN" sz="1600" dirty="0" err="1"/>
              <a:t>type_choices</a:t>
            </a:r>
            <a:r>
              <a:rPr lang="en-IN" sz="1600" dirty="0"/>
              <a:t>, widget=</a:t>
            </a:r>
            <a:r>
              <a:rPr lang="en-IN" sz="1600" dirty="0" err="1"/>
              <a:t>forms.Select</a:t>
            </a:r>
            <a:r>
              <a:rPr lang="en-IN" sz="1600" dirty="0"/>
              <a:t>(</a:t>
            </a:r>
            <a:r>
              <a:rPr lang="en-IN" sz="1600" dirty="0" err="1"/>
              <a:t>attrs</a:t>
            </a:r>
            <a:r>
              <a:rPr lang="en-IN" sz="1600" dirty="0"/>
              <a:t>={'class': '</a:t>
            </a:r>
            <a:r>
              <a:rPr lang="en-IN" sz="1600" dirty="0" err="1"/>
              <a:t>selectstyle</a:t>
            </a:r>
            <a:r>
              <a:rPr lang="en-IN" sz="1600" dirty="0"/>
              <a:t>'}), required=True)  class Meta: model = Profile widgets = { 'username' : </a:t>
            </a:r>
            <a:r>
              <a:rPr lang="en-IN" sz="1600" dirty="0" err="1"/>
              <a:t>forms.TextInput</a:t>
            </a:r>
            <a:r>
              <a:rPr lang="en-IN" sz="1600" dirty="0"/>
              <a:t>(</a:t>
            </a:r>
            <a:r>
              <a:rPr lang="en-IN" sz="1600" dirty="0" err="1"/>
              <a:t>attrs</a:t>
            </a:r>
            <a:r>
              <a:rPr lang="en-IN" sz="1600" dirty="0"/>
              <a:t> = {'placeholder': '</a:t>
            </a:r>
            <a:r>
              <a:rPr lang="en-IN" sz="1600" dirty="0" err="1"/>
              <a:t>Username','class</a:t>
            </a:r>
            <a:r>
              <a:rPr lang="en-IN" sz="1600" dirty="0"/>
              <a:t>': 'name'}), 'password' : </a:t>
            </a:r>
            <a:r>
              <a:rPr lang="en-IN" sz="1600" dirty="0" err="1"/>
              <a:t>forms.PasswordInput</a:t>
            </a:r>
            <a:r>
              <a:rPr lang="en-IN" sz="1600" dirty="0"/>
              <a:t>(</a:t>
            </a:r>
            <a:r>
              <a:rPr lang="en-IN" sz="1600" dirty="0" err="1"/>
              <a:t>attrs</a:t>
            </a:r>
            <a:r>
              <a:rPr lang="en-IN" sz="1600" dirty="0"/>
              <a:t> = {'placeholder': '</a:t>
            </a:r>
            <a:r>
              <a:rPr lang="en-IN" sz="1600" dirty="0" err="1"/>
              <a:t>Password','class</a:t>
            </a:r>
            <a:r>
              <a:rPr lang="en-IN" sz="1600" dirty="0"/>
              <a:t>': 'password'}), 'password1' : </a:t>
            </a:r>
            <a:r>
              <a:rPr lang="en-IN" sz="1600" dirty="0" err="1"/>
              <a:t>forms.PasswordInput</a:t>
            </a:r>
            <a:r>
              <a:rPr lang="en-IN" sz="1600" dirty="0"/>
              <a:t>(</a:t>
            </a:r>
            <a:r>
              <a:rPr lang="en-IN" sz="1600" dirty="0" err="1"/>
              <a:t>attrs</a:t>
            </a:r>
            <a:r>
              <a:rPr lang="en-IN" sz="1600" dirty="0"/>
              <a:t> = {'placeholder</a:t>
            </a:r>
            <a:r>
              <a:rPr lang="en-IN" sz="1600" dirty="0" smtClean="0"/>
              <a:t>':</a:t>
            </a:r>
            <a:endParaRPr lang="en-IN" sz="1600" dirty="0"/>
          </a:p>
        </p:txBody>
      </p:sp>
    </p:spTree>
    <p:extLst>
      <p:ext uri="{BB962C8B-B14F-4D97-AF65-F5344CB8AC3E}">
        <p14:creationId xmlns:p14="http://schemas.microsoft.com/office/powerpoint/2010/main" val="1125774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00200" y="457200"/>
            <a:ext cx="6858000" cy="6463308"/>
          </a:xfrm>
          <a:prstGeom prst="rect">
            <a:avLst/>
          </a:prstGeom>
          <a:noFill/>
        </p:spPr>
        <p:txBody>
          <a:bodyPr wrap="square" rtlCol="0">
            <a:spAutoFit/>
          </a:bodyPr>
          <a:lstStyle/>
          <a:p>
            <a:r>
              <a:rPr lang="en-IN" dirty="0"/>
              <a:t>'</a:t>
            </a:r>
            <a:r>
              <a:rPr lang="en-IN" dirty="0" err="1"/>
              <a:t>Password','class</a:t>
            </a:r>
            <a:r>
              <a:rPr lang="en-IN" dirty="0"/>
              <a:t>': 'password'}), 'password2' : </a:t>
            </a:r>
            <a:r>
              <a:rPr lang="en-IN" dirty="0" err="1"/>
              <a:t>forms.PasswordInput</a:t>
            </a:r>
            <a:r>
              <a:rPr lang="en-IN" dirty="0"/>
              <a:t>(</a:t>
            </a:r>
            <a:r>
              <a:rPr lang="en-IN" dirty="0" err="1"/>
              <a:t>attrs</a:t>
            </a:r>
            <a:r>
              <a:rPr lang="en-IN" dirty="0"/>
              <a:t> = {'placeholder': '</a:t>
            </a:r>
            <a:r>
              <a:rPr lang="en-IN" dirty="0" err="1"/>
              <a:t>Password','class</a:t>
            </a:r>
            <a:r>
              <a:rPr lang="en-IN" dirty="0"/>
              <a:t>': 'password'}), '</a:t>
            </a:r>
            <a:r>
              <a:rPr lang="en-IN" dirty="0" err="1"/>
              <a:t>first_name</a:t>
            </a:r>
            <a:r>
              <a:rPr lang="en-IN" dirty="0"/>
              <a:t>' : </a:t>
            </a:r>
            <a:r>
              <a:rPr lang="en-IN" dirty="0" err="1"/>
              <a:t>forms.TextInput</a:t>
            </a:r>
            <a:r>
              <a:rPr lang="en-IN" dirty="0"/>
              <a:t>(</a:t>
            </a:r>
            <a:r>
              <a:rPr lang="en-IN" dirty="0" err="1"/>
              <a:t>attrs</a:t>
            </a:r>
            <a:r>
              <a:rPr lang="en-IN" dirty="0"/>
              <a:t> = {'placeholder': 'First </a:t>
            </a:r>
            <a:r>
              <a:rPr lang="en-IN" dirty="0" err="1"/>
              <a:t>Name','class</a:t>
            </a:r>
            <a:r>
              <a:rPr lang="en-IN" dirty="0"/>
              <a:t>': '</a:t>
            </a:r>
            <a:r>
              <a:rPr lang="en-IN" dirty="0" err="1"/>
              <a:t>firstname</a:t>
            </a:r>
            <a:r>
              <a:rPr lang="en-IN" dirty="0"/>
              <a:t>'}), '</a:t>
            </a:r>
            <a:r>
              <a:rPr lang="en-IN" dirty="0" err="1"/>
              <a:t>last_name</a:t>
            </a:r>
            <a:r>
              <a:rPr lang="en-IN" dirty="0"/>
              <a:t>' : </a:t>
            </a:r>
            <a:r>
              <a:rPr lang="en-IN" dirty="0" err="1"/>
              <a:t>forms.TextInput</a:t>
            </a:r>
            <a:r>
              <a:rPr lang="en-IN" dirty="0"/>
              <a:t>(</a:t>
            </a:r>
            <a:r>
              <a:rPr lang="en-IN" dirty="0" err="1"/>
              <a:t>attrs</a:t>
            </a:r>
            <a:r>
              <a:rPr lang="en-IN" dirty="0"/>
              <a:t> = {'placeholder': 'Last </a:t>
            </a:r>
            <a:r>
              <a:rPr lang="en-IN" dirty="0" err="1"/>
              <a:t>Name','class</a:t>
            </a:r>
            <a:r>
              <a:rPr lang="en-IN" dirty="0"/>
              <a:t>': '</a:t>
            </a:r>
            <a:r>
              <a:rPr lang="en-IN" dirty="0" err="1"/>
              <a:t>lastname</a:t>
            </a:r>
            <a:r>
              <a:rPr lang="en-IN" dirty="0"/>
              <a:t>'}), 'email' : </a:t>
            </a:r>
            <a:r>
              <a:rPr lang="en-IN" dirty="0" err="1"/>
              <a:t>forms.EmailInput</a:t>
            </a:r>
            <a:r>
              <a:rPr lang="en-IN" dirty="0"/>
              <a:t>(</a:t>
            </a:r>
            <a:r>
              <a:rPr lang="en-IN" dirty="0" err="1"/>
              <a:t>attrs</a:t>
            </a:r>
            <a:r>
              <a:rPr lang="en-IN" dirty="0"/>
              <a:t> = {'placeholder': 'E-</a:t>
            </a:r>
            <a:r>
              <a:rPr lang="en-IN" dirty="0" err="1"/>
              <a:t>Mail','class</a:t>
            </a:r>
            <a:r>
              <a:rPr lang="en-IN" dirty="0"/>
              <a:t>': 'email'}), 'location' : </a:t>
            </a:r>
            <a:r>
              <a:rPr lang="en-IN" dirty="0" err="1"/>
              <a:t>forms.TextInput</a:t>
            </a:r>
            <a:r>
              <a:rPr lang="en-IN" dirty="0"/>
              <a:t>(</a:t>
            </a:r>
            <a:r>
              <a:rPr lang="en-IN" dirty="0" err="1"/>
              <a:t>attrs</a:t>
            </a:r>
            <a:r>
              <a:rPr lang="en-IN" dirty="0"/>
              <a:t> = {'placeholder': '</a:t>
            </a:r>
            <a:r>
              <a:rPr lang="en-IN" dirty="0" err="1"/>
              <a:t>Location','class</a:t>
            </a:r>
            <a:r>
              <a:rPr lang="en-IN" dirty="0"/>
              <a:t>': 'location'}), '</a:t>
            </a:r>
            <a:r>
              <a:rPr lang="en-IN" dirty="0" err="1"/>
              <a:t>user_type</a:t>
            </a:r>
            <a:r>
              <a:rPr lang="en-IN" dirty="0"/>
              <a:t>' : </a:t>
            </a:r>
            <a:r>
              <a:rPr lang="en-IN" dirty="0" err="1"/>
              <a:t>forms.TextInput</a:t>
            </a:r>
            <a:r>
              <a:rPr lang="en-IN" dirty="0"/>
              <a:t>(</a:t>
            </a:r>
            <a:r>
              <a:rPr lang="en-IN" dirty="0" err="1"/>
              <a:t>attrs</a:t>
            </a:r>
            <a:r>
              <a:rPr lang="en-IN" dirty="0"/>
              <a:t> = {'class': '</a:t>
            </a:r>
            <a:r>
              <a:rPr lang="en-IN" dirty="0" err="1"/>
              <a:t>selectstyle</a:t>
            </a:r>
            <a:r>
              <a:rPr lang="en-IN" dirty="0"/>
              <a:t>'}), } fields = ('username', 'password1', 'password2', '</a:t>
            </a:r>
            <a:r>
              <a:rPr lang="en-IN" dirty="0" err="1"/>
              <a:t>first_name</a:t>
            </a:r>
            <a:r>
              <a:rPr lang="en-IN" dirty="0"/>
              <a:t>', '</a:t>
            </a:r>
            <a:r>
              <a:rPr lang="en-IN" dirty="0" err="1"/>
              <a:t>last_name</a:t>
            </a:r>
            <a:r>
              <a:rPr lang="en-IN" dirty="0"/>
              <a:t>', 'email', 'location', '</a:t>
            </a:r>
            <a:r>
              <a:rPr lang="en-IN" dirty="0" err="1"/>
              <a:t>user_type</a:t>
            </a:r>
            <a:r>
              <a:rPr lang="en-IN" dirty="0"/>
              <a:t>' )class </a:t>
            </a:r>
            <a:r>
              <a:rPr lang="en-IN" dirty="0" err="1"/>
              <a:t>SignUpFormag</a:t>
            </a:r>
            <a:r>
              <a:rPr lang="en-IN" dirty="0"/>
              <a:t>(</a:t>
            </a:r>
            <a:r>
              <a:rPr lang="en-IN" dirty="0" err="1"/>
              <a:t>UserCreationForm</a:t>
            </a:r>
            <a:r>
              <a:rPr lang="en-IN" dirty="0"/>
              <a:t>): </a:t>
            </a:r>
            <a:r>
              <a:rPr lang="en-IN" dirty="0" err="1"/>
              <a:t>birth_date</a:t>
            </a:r>
            <a:r>
              <a:rPr lang="en-IN" dirty="0"/>
              <a:t> = </a:t>
            </a:r>
            <a:r>
              <a:rPr lang="en-IN" dirty="0" err="1"/>
              <a:t>forms.DateField</a:t>
            </a:r>
            <a:r>
              <a:rPr lang="en-IN" dirty="0"/>
              <a:t>(</a:t>
            </a:r>
            <a:r>
              <a:rPr lang="en-IN" dirty="0" err="1"/>
              <a:t>help_text</a:t>
            </a:r>
            <a:r>
              <a:rPr lang="en-IN" dirty="0"/>
              <a:t>='Required. Format: YYYY-MM-DD') class Meta: model = User widgets = { 'username' : </a:t>
            </a:r>
            <a:r>
              <a:rPr lang="en-IN" dirty="0" err="1"/>
              <a:t>forms.TextInput</a:t>
            </a:r>
            <a:r>
              <a:rPr lang="en-IN" dirty="0"/>
              <a:t>(</a:t>
            </a:r>
            <a:r>
              <a:rPr lang="en-IN" dirty="0" err="1"/>
              <a:t>attrs</a:t>
            </a:r>
            <a:r>
              <a:rPr lang="en-IN" dirty="0"/>
              <a:t> = {'placeholder': '</a:t>
            </a:r>
            <a:r>
              <a:rPr lang="en-IN" dirty="0" err="1"/>
              <a:t>Username','class</a:t>
            </a:r>
            <a:r>
              <a:rPr lang="en-IN" dirty="0"/>
              <a:t>': 'name'}), 'password1' : </a:t>
            </a:r>
            <a:r>
              <a:rPr lang="en-IN" dirty="0" err="1"/>
              <a:t>forms.PasswordInput</a:t>
            </a:r>
            <a:r>
              <a:rPr lang="en-IN" dirty="0"/>
              <a:t>(</a:t>
            </a:r>
            <a:r>
              <a:rPr lang="en-IN" dirty="0" err="1"/>
              <a:t>attrs</a:t>
            </a:r>
            <a:r>
              <a:rPr lang="en-IN" dirty="0"/>
              <a:t> = {'placeholder': '</a:t>
            </a:r>
            <a:r>
              <a:rPr lang="en-IN" dirty="0" err="1"/>
              <a:t>Password','class</a:t>
            </a:r>
            <a:r>
              <a:rPr lang="en-IN" dirty="0"/>
              <a:t>': 'password'}), 'password2' : </a:t>
            </a:r>
            <a:r>
              <a:rPr lang="en-IN" dirty="0" err="1"/>
              <a:t>forms.PasswordInput</a:t>
            </a:r>
            <a:r>
              <a:rPr lang="en-IN" dirty="0"/>
              <a:t>(</a:t>
            </a:r>
            <a:r>
              <a:rPr lang="en-IN" dirty="0" err="1"/>
              <a:t>attrs</a:t>
            </a:r>
            <a:r>
              <a:rPr lang="en-IN" dirty="0"/>
              <a:t> = {'placeholder': '</a:t>
            </a:r>
            <a:r>
              <a:rPr lang="en-IN" dirty="0" err="1"/>
              <a:t>Password','class</a:t>
            </a:r>
            <a:r>
              <a:rPr lang="en-IN" dirty="0"/>
              <a:t>': 'password'}), '</a:t>
            </a:r>
            <a:r>
              <a:rPr lang="en-IN" dirty="0" err="1"/>
              <a:t>first_name</a:t>
            </a:r>
            <a:r>
              <a:rPr lang="en-IN" dirty="0"/>
              <a:t>' : </a:t>
            </a:r>
            <a:r>
              <a:rPr lang="en-IN" dirty="0" err="1"/>
              <a:t>forms.TextInput</a:t>
            </a:r>
            <a:r>
              <a:rPr lang="en-IN" dirty="0"/>
              <a:t>(</a:t>
            </a:r>
            <a:r>
              <a:rPr lang="en-IN" dirty="0" err="1"/>
              <a:t>attrs</a:t>
            </a:r>
            <a:r>
              <a:rPr lang="en-IN" dirty="0"/>
              <a:t> = {'placeholder': 'First </a:t>
            </a:r>
            <a:r>
              <a:rPr lang="en-IN" dirty="0" err="1"/>
              <a:t>Name','class</a:t>
            </a:r>
            <a:r>
              <a:rPr lang="en-IN" dirty="0"/>
              <a:t>': '</a:t>
            </a:r>
            <a:r>
              <a:rPr lang="en-IN" dirty="0" err="1"/>
              <a:t>firstname</a:t>
            </a:r>
            <a:r>
              <a:rPr lang="en-IN" dirty="0"/>
              <a:t>'}), '</a:t>
            </a:r>
            <a:r>
              <a:rPr lang="en-IN" dirty="0" err="1"/>
              <a:t>last_name</a:t>
            </a:r>
            <a:r>
              <a:rPr lang="en-IN" dirty="0"/>
              <a:t>' : </a:t>
            </a:r>
            <a:r>
              <a:rPr lang="en-IN" dirty="0" err="1"/>
              <a:t>forms.TextInput</a:t>
            </a:r>
            <a:r>
              <a:rPr lang="en-IN" dirty="0"/>
              <a:t>(</a:t>
            </a:r>
            <a:r>
              <a:rPr lang="en-IN" dirty="0" err="1"/>
              <a:t>attrs</a:t>
            </a:r>
            <a:r>
              <a:rPr lang="en-IN" dirty="0"/>
              <a:t> = {'placeholder': 'Last </a:t>
            </a:r>
            <a:r>
              <a:rPr lang="en-IN" dirty="0" err="1"/>
              <a:t>Name','class</a:t>
            </a:r>
            <a:r>
              <a:rPr lang="en-IN" dirty="0"/>
              <a:t>': '</a:t>
            </a:r>
            <a:r>
              <a:rPr lang="en-IN" dirty="0" err="1"/>
              <a:t>lastname</a:t>
            </a:r>
            <a:r>
              <a:rPr lang="en-IN" dirty="0"/>
              <a:t>'}), 'email' : </a:t>
            </a:r>
            <a:r>
              <a:rPr lang="en-IN" dirty="0" err="1"/>
              <a:t>forms.EmailInput</a:t>
            </a:r>
            <a:r>
              <a:rPr lang="en-IN" dirty="0"/>
              <a:t>(</a:t>
            </a:r>
            <a:r>
              <a:rPr lang="en-IN" dirty="0" err="1"/>
              <a:t>attrs</a:t>
            </a:r>
            <a:r>
              <a:rPr lang="en-IN" dirty="0"/>
              <a:t> = {'placeholder': 'E-</a:t>
            </a:r>
            <a:r>
              <a:rPr lang="en-IN" dirty="0" err="1"/>
              <a:t>Mail','class</a:t>
            </a:r>
            <a:r>
              <a:rPr lang="en-IN" dirty="0"/>
              <a:t>': 'email'}), 'location' : </a:t>
            </a:r>
            <a:r>
              <a:rPr lang="en-IN" dirty="0" err="1"/>
              <a:t>forms.TextInput</a:t>
            </a:r>
            <a:r>
              <a:rPr lang="en-IN" dirty="0"/>
              <a:t>(</a:t>
            </a:r>
            <a:r>
              <a:rPr lang="en-IN" dirty="0" err="1"/>
              <a:t>attrs</a:t>
            </a:r>
            <a:r>
              <a:rPr lang="en-IN" dirty="0"/>
              <a:t> = {'placeholder': '</a:t>
            </a:r>
            <a:r>
              <a:rPr lang="en-IN" dirty="0" err="1"/>
              <a:t>Location','class</a:t>
            </a:r>
            <a:r>
              <a:rPr lang="en-IN" dirty="0"/>
              <a:t>': 'location'}), '</a:t>
            </a:r>
            <a:r>
              <a:rPr lang="en-IN" dirty="0" err="1"/>
              <a:t>user_type</a:t>
            </a:r>
            <a:r>
              <a:rPr lang="en-IN" dirty="0"/>
              <a:t>' : </a:t>
            </a:r>
            <a:r>
              <a:rPr lang="en-IN" dirty="0" err="1"/>
              <a:t>forms.TextInput</a:t>
            </a:r>
            <a:r>
              <a:rPr lang="en-IN" dirty="0"/>
              <a:t>(</a:t>
            </a:r>
            <a:r>
              <a:rPr lang="en-IN" dirty="0" err="1"/>
              <a:t>attrs</a:t>
            </a:r>
            <a:r>
              <a:rPr lang="en-IN" dirty="0"/>
              <a:t> = {'class': '</a:t>
            </a:r>
            <a:r>
              <a:rPr lang="en-IN" dirty="0" err="1"/>
              <a:t>selectstyle</a:t>
            </a:r>
            <a:r>
              <a:rPr lang="en-IN" dirty="0"/>
              <a:t>'}), } fields = ('username', '</a:t>
            </a:r>
            <a:r>
              <a:rPr lang="en-IN" dirty="0" err="1"/>
              <a:t>birth_date</a:t>
            </a:r>
            <a:r>
              <a:rPr lang="en-IN" dirty="0"/>
              <a:t>', 'email', </a:t>
            </a:r>
          </a:p>
          <a:p>
            <a:endParaRPr lang="en-IN" dirty="0"/>
          </a:p>
        </p:txBody>
      </p:sp>
    </p:spTree>
    <p:extLst>
      <p:ext uri="{BB962C8B-B14F-4D97-AF65-F5344CB8AC3E}">
        <p14:creationId xmlns:p14="http://schemas.microsoft.com/office/powerpoint/2010/main" val="3205789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560" y="359898"/>
            <a:ext cx="7406640" cy="1011702"/>
          </a:xfrm>
        </p:spPr>
        <p:txBody>
          <a:bodyPr>
            <a:normAutofit/>
          </a:bodyPr>
          <a:lstStyle/>
          <a:p>
            <a:r>
              <a:rPr lang="en-US" sz="4000" b="1" dirty="0" smtClean="0">
                <a:latin typeface="Times New Roman" panose="02020603050405020304" pitchFamily="18" charset="0"/>
                <a:cs typeface="Times New Roman" panose="02020603050405020304" pitchFamily="18" charset="0"/>
              </a:rPr>
              <a:t>RESULT</a:t>
            </a:r>
            <a:endParaRPr lang="en-IN" sz="4000" b="1" dirty="0">
              <a:latin typeface="Times New Roman" panose="02020603050405020304" pitchFamily="18" charset="0"/>
              <a:cs typeface="Times New Roman" panose="02020603050405020304" pitchFamily="18" charset="0"/>
            </a:endParaRPr>
          </a:p>
        </p:txBody>
      </p:sp>
      <p:pic>
        <p:nvPicPr>
          <p:cNvPr id="4" name="image20.png"/>
          <p:cNvPicPr/>
          <p:nvPr/>
        </p:nvPicPr>
        <p:blipFill>
          <a:blip r:embed="rId2" cstate="print"/>
          <a:srcRect/>
          <a:stretch>
            <a:fillRect/>
          </a:stretch>
        </p:blipFill>
        <p:spPr>
          <a:xfrm>
            <a:off x="1524000" y="1850064"/>
            <a:ext cx="6781800" cy="4093536"/>
          </a:xfrm>
          <a:prstGeom prst="rect">
            <a:avLst/>
          </a:prstGeom>
          <a:ln/>
        </p:spPr>
      </p:pic>
    </p:spTree>
    <p:extLst>
      <p:ext uri="{BB962C8B-B14F-4D97-AF65-F5344CB8AC3E}">
        <p14:creationId xmlns:p14="http://schemas.microsoft.com/office/powerpoint/2010/main" val="1994369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327392" cy="6278880"/>
          </a:xfrm>
        </p:spPr>
        <p:txBody>
          <a:bodyPr/>
          <a:lstStyle/>
          <a:p>
            <a:r>
              <a:rPr lang="en-US" dirty="0" smtClean="0"/>
              <a:t/>
            </a:r>
            <a:br>
              <a:rPr lang="en-US" dirty="0" smtClean="0"/>
            </a:br>
            <a:endParaRPr lang="en-IN" dirty="0"/>
          </a:p>
        </p:txBody>
      </p:sp>
      <p:pic>
        <p:nvPicPr>
          <p:cNvPr id="3" name="image11.png"/>
          <p:cNvPicPr/>
          <p:nvPr/>
        </p:nvPicPr>
        <p:blipFill>
          <a:blip r:embed="rId2"/>
          <a:srcRect/>
          <a:stretch>
            <a:fillRect/>
          </a:stretch>
        </p:blipFill>
        <p:spPr>
          <a:xfrm>
            <a:off x="1435608" y="457200"/>
            <a:ext cx="7022592" cy="2667000"/>
          </a:xfrm>
          <a:prstGeom prst="rect">
            <a:avLst/>
          </a:prstGeom>
          <a:ln/>
        </p:spPr>
      </p:pic>
      <p:pic>
        <p:nvPicPr>
          <p:cNvPr id="4" name="image10.png"/>
          <p:cNvPicPr/>
          <p:nvPr/>
        </p:nvPicPr>
        <p:blipFill>
          <a:blip r:embed="rId3" cstate="print"/>
          <a:srcRect/>
          <a:stretch>
            <a:fillRect/>
          </a:stretch>
        </p:blipFill>
        <p:spPr>
          <a:xfrm>
            <a:off x="1435608" y="3429000"/>
            <a:ext cx="7022592" cy="2971800"/>
          </a:xfrm>
          <a:prstGeom prst="rect">
            <a:avLst/>
          </a:prstGeom>
          <a:ln/>
        </p:spPr>
      </p:pic>
    </p:spTree>
    <p:extLst>
      <p:ext uri="{BB962C8B-B14F-4D97-AF65-F5344CB8AC3E}">
        <p14:creationId xmlns:p14="http://schemas.microsoft.com/office/powerpoint/2010/main" val="2791617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600" b="1" dirty="0" smtClean="0">
                <a:latin typeface="Times New Roman" panose="02020603050405020304" pitchFamily="18" charset="0"/>
                <a:cs typeface="Times New Roman" panose="02020603050405020304" pitchFamily="18" charset="0"/>
              </a:rPr>
              <a:t>CONCLUSION AND FUTURE ENHANCEMENT</a:t>
            </a:r>
            <a:endParaRPr lang="en-IN" sz="36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432560" y="2057400"/>
            <a:ext cx="7406640" cy="3733800"/>
          </a:xfrm>
        </p:spPr>
        <p:txBody>
          <a:bodyPr>
            <a:normAutofit/>
          </a:bodyPr>
          <a:lstStyle/>
          <a:p>
            <a:pPr algn="just"/>
            <a:r>
              <a:rPr lang="en-US" sz="1800" dirty="0">
                <a:latin typeface="Times New Roman" panose="02020603050405020304" pitchFamily="18" charset="0"/>
                <a:cs typeface="Times New Roman" panose="02020603050405020304" pitchFamily="18" charset="0"/>
              </a:rPr>
              <a:t>In this work, we propose a novel framework for real estate appraisal. In particular, the proposed framework is able to take both the location and the visual attributes into consideration. The evaluation of the proposed model on two selected cities suggests the effectiveness and flexibility of the model. Indeed, our work has also offered new approaches of applying deep neural networks on graph structured data. We hope our model can not only give insights on real estate appraisal, but also can inspire others on employing deep neural networks on graph structured data.</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119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3"/>
          <a:srcRect/>
          <a:stretch>
            <a:fillRect/>
          </a:stretch>
        </p:blipFill>
        <p:spPr bwMode="auto">
          <a:xfrm>
            <a:off x="1752600" y="1676400"/>
            <a:ext cx="6553200" cy="35052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ABSTRACT</a:t>
            </a:r>
          </a:p>
        </p:txBody>
      </p:sp>
      <p:sp>
        <p:nvSpPr>
          <p:cNvPr id="3" name="Content Placeholder 2"/>
          <p:cNvSpPr>
            <a:spLocks noGrp="1"/>
          </p:cNvSpPr>
          <p:nvPr>
            <p:ph idx="1"/>
          </p:nvPr>
        </p:nvSpPr>
        <p:spPr>
          <a:xfrm>
            <a:off x="1143000" y="1295400"/>
            <a:ext cx="6705600" cy="4038600"/>
          </a:xfrm>
        </p:spPr>
        <p:txBody>
          <a:bodyPr anchor="ctr">
            <a:normAutofit/>
          </a:bodyPr>
          <a:lstStyle/>
          <a:p>
            <a:pPr algn="just">
              <a:buNone/>
            </a:pPr>
            <a:r>
              <a:rPr lang="en-US" sz="1800" dirty="0">
                <a:latin typeface="Times New Roman" pitchFamily="18" charset="0"/>
                <a:cs typeface="Times New Roman" pitchFamily="18" charset="0"/>
              </a:rPr>
              <a:t> </a:t>
            </a:r>
            <a:r>
              <a:rPr lang="en-US" sz="1800" dirty="0" smtClean="0">
                <a:latin typeface="Times New Roman" pitchFamily="18" charset="0"/>
                <a:cs typeface="Times New Roman" pitchFamily="18" charset="0"/>
              </a:rPr>
              <a:t>    Real </a:t>
            </a:r>
            <a:r>
              <a:rPr lang="en-US" sz="1800" dirty="0">
                <a:latin typeface="Times New Roman" pitchFamily="18" charset="0"/>
                <a:cs typeface="Times New Roman" pitchFamily="18" charset="0"/>
              </a:rPr>
              <a:t>estate appraisal, which is the process of estimating the price for real estate properties, is crucial for both buyers and sellers as the basis for negotiation and transaction. Traditionally, the repeat sales model has been widely adopted to estimate real estate price. However, it depends the design and calculation of a complex economic related index, which is challenging to estimate accurately. Today, real estate brokers provide easy access to detailed online information on real estate properties to their clients</a:t>
            </a:r>
            <a:r>
              <a:rPr lang="en-US" sz="1800" dirty="0" smtClean="0">
                <a:latin typeface="Times New Roman" pitchFamily="18" charset="0"/>
                <a:cs typeface="Times New Roman" pitchFamily="18" charset="0"/>
              </a:rPr>
              <a:t>. </a:t>
            </a:r>
            <a:r>
              <a:rPr lang="en-US" sz="1800" dirty="0">
                <a:latin typeface="Times New Roman" pitchFamily="18" charset="0"/>
                <a:cs typeface="Times New Roman" pitchFamily="18" charset="0"/>
              </a:rPr>
              <a:t>In particular, we analyze the prediction power of online house pictures, which is one of the key factors for online users to make a potential visiting decision. The development of robust computer vision algorithms makes the analysis of visual content possible. In this work, we employ a Recurrent Neural Network (RNN) to predict real estate price using the state-of-the-art visual features.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0"/>
            <a:ext cx="7498080" cy="1143000"/>
          </a:xfrm>
        </p:spPr>
        <p:txBody>
          <a:bodyPr>
            <a:normAutofit/>
          </a:bodyPr>
          <a:lstStyle/>
          <a:p>
            <a:r>
              <a:rPr lang="en-US" sz="4000" b="1" dirty="0">
                <a:latin typeface="Times New Roman" pitchFamily="18" charset="0"/>
                <a:cs typeface="Times New Roman" pitchFamily="18" charset="0"/>
              </a:rPr>
              <a:t>INTRODUCTION</a:t>
            </a:r>
            <a:endParaRPr lang="en-US" sz="4000" dirty="0">
              <a:latin typeface="Times New Roman" pitchFamily="18" charset="0"/>
              <a:cs typeface="Times New Roman" pitchFamily="18" charset="0"/>
            </a:endParaRPr>
          </a:p>
        </p:txBody>
      </p:sp>
      <p:sp>
        <p:nvSpPr>
          <p:cNvPr id="3" name="Content Placeholder 2"/>
          <p:cNvSpPr>
            <a:spLocks noGrp="1"/>
          </p:cNvSpPr>
          <p:nvPr>
            <p:ph idx="1"/>
          </p:nvPr>
        </p:nvSpPr>
        <p:spPr>
          <a:xfrm>
            <a:off x="1371600" y="1066800"/>
            <a:ext cx="6477000" cy="5181600"/>
          </a:xfrm>
        </p:spPr>
        <p:txBody>
          <a:bodyPr>
            <a:noAutofit/>
          </a:bodyPr>
          <a:lstStyle/>
          <a:p>
            <a:pPr algn="just"/>
            <a:r>
              <a:rPr lang="en-US" sz="1600" dirty="0">
                <a:latin typeface="Times New Roman" pitchFamily="18" charset="0"/>
                <a:cs typeface="Times New Roman" pitchFamily="18" charset="0"/>
              </a:rPr>
              <a:t>Real estate appraisal is the process of estimating the price for real estate properties. </a:t>
            </a:r>
            <a:endParaRPr lang="en-US" sz="1600" dirty="0" smtClean="0">
              <a:latin typeface="Times New Roman" pitchFamily="18" charset="0"/>
              <a:cs typeface="Times New Roman" pitchFamily="18" charset="0"/>
            </a:endParaRPr>
          </a:p>
          <a:p>
            <a:pPr marL="82296" indent="0" algn="just">
              <a:buNone/>
            </a:pPr>
            <a:endParaRPr lang="en-US" sz="1600" dirty="0" smtClean="0">
              <a:latin typeface="Times New Roman" pitchFamily="18" charset="0"/>
              <a:cs typeface="Times New Roman" pitchFamily="18" charset="0"/>
            </a:endParaRPr>
          </a:p>
          <a:p>
            <a:pPr algn="just"/>
            <a:r>
              <a:rPr lang="en-US" sz="1600" dirty="0" smtClean="0">
                <a:latin typeface="Times New Roman" pitchFamily="18" charset="0"/>
                <a:cs typeface="Times New Roman" pitchFamily="18" charset="0"/>
              </a:rPr>
              <a:t>It </a:t>
            </a:r>
            <a:r>
              <a:rPr lang="en-US" sz="1600" dirty="0">
                <a:latin typeface="Times New Roman" pitchFamily="18" charset="0"/>
                <a:cs typeface="Times New Roman" pitchFamily="18" charset="0"/>
              </a:rPr>
              <a:t>is crucial for both buyers and sellers as the basis for negotiation and transaction. Real estate plays a vital role in all aspects of our contemporary society.</a:t>
            </a:r>
          </a:p>
          <a:p>
            <a:pPr algn="just"/>
            <a:endParaRPr lang="en-US" sz="1600" dirty="0">
              <a:latin typeface="Times New Roman" pitchFamily="18" charset="0"/>
              <a:cs typeface="Times New Roman" pitchFamily="18" charset="0"/>
            </a:endParaRPr>
          </a:p>
          <a:p>
            <a:pPr algn="just"/>
            <a:r>
              <a:rPr lang="en-US" sz="1600" dirty="0" smtClean="0">
                <a:latin typeface="Times New Roman" pitchFamily="18" charset="0"/>
                <a:cs typeface="Times New Roman" pitchFamily="18" charset="0"/>
              </a:rPr>
              <a:t>In </a:t>
            </a:r>
            <a:r>
              <a:rPr lang="en-US" sz="1600" dirty="0">
                <a:latin typeface="Times New Roman" pitchFamily="18" charset="0"/>
                <a:cs typeface="Times New Roman" pitchFamily="18" charset="0"/>
              </a:rPr>
              <a:t>addition, quantitative features including Area, Year, Stores, Rooms and Centre are also employed to build neural network models for estimating house prices. </a:t>
            </a:r>
          </a:p>
          <a:p>
            <a:pPr algn="just"/>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The process has being ignored due to the fact that visual content is very difficult to interpret or quantify by computers compared with human beings. </a:t>
            </a:r>
          </a:p>
          <a:p>
            <a:pPr algn="just"/>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In the real estate industry, pictures can easily tell people exactly how the house looks like, which is impossible to be described in many ways using language. </a:t>
            </a:r>
            <a:endParaRPr lang="en-US" sz="16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EXISTING SYSTEM</a:t>
            </a:r>
            <a:endParaRPr lang="en-US" sz="4000" dirty="0">
              <a:latin typeface="Times New Roman" pitchFamily="18" charset="0"/>
              <a:cs typeface="Times New Roman" pitchFamily="18" charset="0"/>
            </a:endParaRPr>
          </a:p>
        </p:txBody>
      </p:sp>
      <p:sp>
        <p:nvSpPr>
          <p:cNvPr id="3" name="Content Placeholder 2"/>
          <p:cNvSpPr>
            <a:spLocks noGrp="1"/>
          </p:cNvSpPr>
          <p:nvPr>
            <p:ph idx="1"/>
          </p:nvPr>
        </p:nvSpPr>
        <p:spPr>
          <a:xfrm>
            <a:off x="1435608" y="1447800"/>
            <a:ext cx="7498080" cy="4191000"/>
          </a:xfrm>
        </p:spPr>
        <p:txBody>
          <a:bodyPr>
            <a:noAutofit/>
          </a:bodyPr>
          <a:lstStyle/>
          <a:p>
            <a:pPr>
              <a:buFont typeface="Arial" panose="020B0604020202020204" pitchFamily="34" charset="0"/>
              <a:buChar char="•"/>
            </a:pPr>
            <a:r>
              <a:rPr lang="en-US" sz="1600" dirty="0">
                <a:latin typeface="Times New Roman" pitchFamily="18" charset="0"/>
                <a:cs typeface="Times New Roman" pitchFamily="18" charset="0"/>
              </a:rPr>
              <a:t>The real estate value is closely related to property infrastructure, traffic, online user reviews and so on.</a:t>
            </a:r>
          </a:p>
          <a:p>
            <a:pPr marL="82296" indent="0">
              <a:buNone/>
            </a:pPr>
            <a:endParaRPr lang="en-US" sz="1600" dirty="0">
              <a:latin typeface="Times New Roman" pitchFamily="18" charset="0"/>
              <a:cs typeface="Times New Roman" pitchFamily="18" charset="0"/>
            </a:endParaRPr>
          </a:p>
          <a:p>
            <a:pPr>
              <a:buFont typeface="Arial" panose="020B0604020202020204" pitchFamily="34" charset="0"/>
              <a:buChar char="•"/>
            </a:pPr>
            <a:r>
              <a:rPr lang="en-US" sz="1600" dirty="0">
                <a:latin typeface="Times New Roman" pitchFamily="18" charset="0"/>
                <a:cs typeface="Times New Roman" pitchFamily="18" charset="0"/>
              </a:rPr>
              <a:t>Both real estate industry professionals and researchers have relied on a number of factors, such as economic index, house age, history trade and neighborhood environment and so on to estimate the price</a:t>
            </a:r>
            <a:r>
              <a:rPr lang="en-US" sz="1600" dirty="0" smtClean="0">
                <a:latin typeface="Times New Roman" pitchFamily="18" charset="0"/>
                <a:cs typeface="Times New Roman" pitchFamily="18" charset="0"/>
              </a:rPr>
              <a:t>.</a:t>
            </a:r>
          </a:p>
          <a:p>
            <a:pPr marL="82296" indent="0">
              <a:buNone/>
            </a:pPr>
            <a:endParaRPr lang="en-US" sz="1600" dirty="0">
              <a:latin typeface="Times New Roman" pitchFamily="18" charset="0"/>
              <a:cs typeface="Times New Roman" pitchFamily="18" charset="0"/>
            </a:endParaRPr>
          </a:p>
          <a:p>
            <a:pPr>
              <a:buFont typeface="Arial" panose="020B0604020202020204" pitchFamily="34" charset="0"/>
              <a:buChar char="•"/>
            </a:pPr>
            <a:r>
              <a:rPr lang="en-US" sz="1600" dirty="0">
                <a:latin typeface="Times New Roman" pitchFamily="18" charset="0"/>
                <a:cs typeface="Times New Roman" pitchFamily="18" charset="0"/>
              </a:rPr>
              <a:t>The algorithms used are :</a:t>
            </a:r>
          </a:p>
          <a:p>
            <a:pPr marL="82296" indent="0">
              <a:buNone/>
            </a:pPr>
            <a:r>
              <a:rPr lang="en-US" sz="1600" dirty="0">
                <a:latin typeface="Times New Roman" pitchFamily="18" charset="0"/>
                <a:cs typeface="Times New Roman" pitchFamily="18" charset="0"/>
              </a:rPr>
              <a:t>                      1). Regression Models </a:t>
            </a:r>
          </a:p>
          <a:p>
            <a:pPr marL="82296" indent="0">
              <a:buNone/>
            </a:pPr>
            <a:r>
              <a:rPr lang="en-US" sz="1600" dirty="0">
                <a:latin typeface="Times New Roman" pitchFamily="18" charset="0"/>
                <a:cs typeface="Times New Roman" pitchFamily="18" charset="0"/>
              </a:rPr>
              <a:t>                      2). Deep Walk.</a:t>
            </a:r>
          </a:p>
          <a:p>
            <a:pPr marL="82296" indent="0">
              <a:buNone/>
            </a:pPr>
            <a:r>
              <a:rPr lang="en-US" sz="1600" dirty="0">
                <a:latin typeface="Times New Roman" pitchFamily="18" charset="0"/>
                <a:cs typeface="Times New Roman" pitchFamily="18" charset="0"/>
              </a:rPr>
              <a:t> </a:t>
            </a:r>
          </a:p>
          <a:p>
            <a:pPr>
              <a:buFont typeface="Wingdings" pitchFamily="2" charset="2"/>
              <a:buChar char="Ø"/>
            </a:pPr>
            <a:endParaRPr lang="en-US" sz="1600" dirty="0">
              <a:latin typeface="Times New Roman" pitchFamily="18" charset="0"/>
              <a:cs typeface="Times New Roman" pitchFamily="18" charset="0"/>
            </a:endParaRPr>
          </a:p>
          <a:p>
            <a:pPr>
              <a:buFont typeface="Wingdings" pitchFamily="2" charset="2"/>
              <a:buChar char="Ø"/>
            </a:pPr>
            <a:endParaRPr lang="en-US" sz="1600" dirty="0">
              <a:latin typeface="Times New Roman" pitchFamily="18" charset="0"/>
              <a:cs typeface="Times New Roman" pitchFamily="18" charset="0"/>
            </a:endParaRPr>
          </a:p>
          <a:p>
            <a:pPr>
              <a:buNone/>
            </a:pPr>
            <a:r>
              <a:rPr lang="en-US" sz="1600" dirty="0">
                <a:latin typeface="Times New Roman" pitchFamily="18" charset="0"/>
                <a:cs typeface="Times New Roman" pitchFamily="18" charset="0"/>
              </a:rPr>
              <a:t>                 </a:t>
            </a:r>
            <a:endParaRPr lang="en-US" sz="16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Times New Roman" pitchFamily="18" charset="0"/>
                <a:cs typeface="Times New Roman" pitchFamily="18" charset="0"/>
              </a:rPr>
              <a:t>Disadvantages </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1435608" y="1447800"/>
            <a:ext cx="6260592" cy="4800600"/>
          </a:xfrm>
        </p:spPr>
        <p:txBody>
          <a:bodyPr>
            <a:normAutofit/>
          </a:bodyPr>
          <a:lstStyle/>
          <a:p>
            <a:pPr lvl="0" algn="just"/>
            <a:r>
              <a:rPr lang="en-US" sz="1600" dirty="0">
                <a:latin typeface="Times New Roman" pitchFamily="18" charset="0"/>
                <a:cs typeface="Times New Roman" pitchFamily="18" charset="0"/>
              </a:rPr>
              <a:t>Difficult to estimate.</a:t>
            </a:r>
          </a:p>
          <a:p>
            <a:pPr lvl="0" algn="just"/>
            <a:endParaRPr lang="en-US" sz="1600" dirty="0">
              <a:latin typeface="Times New Roman" pitchFamily="18" charset="0"/>
              <a:cs typeface="Times New Roman" pitchFamily="18" charset="0"/>
            </a:endParaRPr>
          </a:p>
          <a:p>
            <a:pPr lvl="0" algn="just"/>
            <a:r>
              <a:rPr lang="en-US" sz="1600" dirty="0">
                <a:latin typeface="Times New Roman" pitchFamily="18" charset="0"/>
                <a:cs typeface="Times New Roman" pitchFamily="18" charset="0"/>
              </a:rPr>
              <a:t>Sensitive to many different human activities. </a:t>
            </a:r>
          </a:p>
          <a:p>
            <a:pPr marL="82296" lvl="0" indent="0" algn="just">
              <a:buNone/>
            </a:pPr>
            <a:endParaRPr lang="en-US" sz="1600" dirty="0">
              <a:latin typeface="Times New Roman" pitchFamily="18" charset="0"/>
              <a:cs typeface="Times New Roman" pitchFamily="18" charset="0"/>
            </a:endParaRPr>
          </a:p>
          <a:p>
            <a:pPr lvl="0" algn="just"/>
            <a:r>
              <a:rPr lang="en-US" sz="1600" dirty="0">
                <a:latin typeface="Times New Roman" pitchFamily="18" charset="0"/>
                <a:cs typeface="Times New Roman" pitchFamily="18" charset="0"/>
              </a:rPr>
              <a:t>Number of factors such as economic index, house age, history trade and neighborhood environment. </a:t>
            </a:r>
          </a:p>
          <a:p>
            <a:pPr marL="82296" indent="0">
              <a:buNone/>
            </a:pP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 </a:t>
            </a:r>
            <a:r>
              <a:rPr lang="en-US" sz="4000" b="1" dirty="0">
                <a:latin typeface="Times New Roman" pitchFamily="18" charset="0"/>
                <a:cs typeface="Times New Roman" pitchFamily="18" charset="0"/>
              </a:rPr>
              <a:t>PROPOSED </a:t>
            </a:r>
            <a:r>
              <a:rPr lang="en-US" sz="4000" b="1" dirty="0" smtClean="0">
                <a:latin typeface="Times New Roman" pitchFamily="18" charset="0"/>
                <a:cs typeface="Times New Roman" pitchFamily="18" charset="0"/>
              </a:rPr>
              <a:t>SYSTEM</a:t>
            </a:r>
            <a:endParaRPr lang="en-US" sz="4000" dirty="0">
              <a:latin typeface="Times New Roman" pitchFamily="18" charset="0"/>
              <a:cs typeface="Times New Roman" pitchFamily="18" charset="0"/>
            </a:endParaRPr>
          </a:p>
        </p:txBody>
      </p:sp>
      <p:sp>
        <p:nvSpPr>
          <p:cNvPr id="3" name="Content Placeholder 2"/>
          <p:cNvSpPr>
            <a:spLocks noGrp="1"/>
          </p:cNvSpPr>
          <p:nvPr>
            <p:ph idx="1"/>
          </p:nvPr>
        </p:nvSpPr>
        <p:spPr>
          <a:xfrm>
            <a:off x="1371600" y="1524000"/>
            <a:ext cx="7010400" cy="4953000"/>
          </a:xfrm>
        </p:spPr>
        <p:txBody>
          <a:bodyPr>
            <a:noAutofit/>
          </a:bodyPr>
          <a:lstStyle/>
          <a:p>
            <a:pPr algn="just">
              <a:buFont typeface="Arial" panose="020B0604020202020204" pitchFamily="34" charset="0"/>
              <a:buChar char="•"/>
            </a:pPr>
            <a:r>
              <a:rPr lang="en-US" sz="1800" dirty="0">
                <a:latin typeface="Times New Roman" pitchFamily="18" charset="0"/>
                <a:cs typeface="Times New Roman" pitchFamily="18" charset="0"/>
              </a:rPr>
              <a:t>We intend to employ the pictures, visual features which are a reflection of a real estate property, which help estimate the real estate price</a:t>
            </a:r>
            <a:r>
              <a:rPr lang="en-US" sz="1800"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a:p>
            <a:pPr algn="just">
              <a:buFont typeface="Arial" panose="020B0604020202020204" pitchFamily="34" charset="0"/>
              <a:buChar char="•"/>
            </a:pPr>
            <a:r>
              <a:rPr lang="en-US" sz="1800" dirty="0">
                <a:latin typeface="Times New Roman" pitchFamily="18" charset="0"/>
                <a:cs typeface="Times New Roman" pitchFamily="18" charset="0"/>
              </a:rPr>
              <a:t>We develop algorithms to gather:</a:t>
            </a:r>
          </a:p>
          <a:p>
            <a:pPr marL="82296" indent="0" algn="just">
              <a:buNone/>
            </a:pPr>
            <a:r>
              <a:rPr lang="en-US" sz="1800" dirty="0">
                <a:latin typeface="Times New Roman" pitchFamily="18" charset="0"/>
                <a:cs typeface="Times New Roman" pitchFamily="18" charset="0"/>
              </a:rPr>
              <a:t>        1) the neighbor information.</a:t>
            </a:r>
          </a:p>
          <a:p>
            <a:pPr marL="82296" indent="0" algn="just">
              <a:buNone/>
            </a:pPr>
            <a:r>
              <a:rPr lang="en-US" sz="1800" dirty="0">
                <a:latin typeface="Times New Roman" pitchFamily="18" charset="0"/>
                <a:cs typeface="Times New Roman" pitchFamily="18" charset="0"/>
              </a:rPr>
              <a:t>        2) the attributes from pictures</a:t>
            </a:r>
            <a:r>
              <a:rPr lang="en-US" sz="1800"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a:p>
            <a:pPr algn="just">
              <a:buFont typeface="Arial" panose="020B0604020202020204" pitchFamily="34" charset="0"/>
              <a:buChar char="•"/>
            </a:pPr>
            <a:r>
              <a:rPr lang="en-US" sz="1800" dirty="0">
                <a:latin typeface="Times New Roman" pitchFamily="18" charset="0"/>
                <a:cs typeface="Times New Roman" pitchFamily="18" charset="0"/>
              </a:rPr>
              <a:t>To preserve the local relation among properties we employ a novel approach, which employs random walks to generate house sequences. </a:t>
            </a:r>
            <a:endParaRPr lang="en-US" sz="1800" dirty="0" smtClean="0">
              <a:latin typeface="Times New Roman" pitchFamily="18" charset="0"/>
              <a:cs typeface="Times New Roman" pitchFamily="18" charset="0"/>
            </a:endParaRPr>
          </a:p>
          <a:p>
            <a:pPr algn="just">
              <a:buFont typeface="Arial" panose="020B0604020202020204" pitchFamily="34" charset="0"/>
              <a:buChar char="•"/>
            </a:pPr>
            <a:r>
              <a:rPr lang="en-US" sz="1800" dirty="0">
                <a:latin typeface="Times New Roman" pitchFamily="18" charset="0"/>
                <a:cs typeface="Times New Roman" pitchFamily="18" charset="0"/>
              </a:rPr>
              <a:t>The problem of real estate appraisal has been transformed into a sequence learning problem. </a:t>
            </a:r>
            <a:endParaRPr lang="en-US" sz="1800" dirty="0" smtClean="0">
              <a:latin typeface="Times New Roman" pitchFamily="18" charset="0"/>
              <a:cs typeface="Times New Roman" pitchFamily="18" charset="0"/>
            </a:endParaRPr>
          </a:p>
          <a:p>
            <a:pPr algn="just">
              <a:buFont typeface="Arial" panose="020B0604020202020204" pitchFamily="34" charset="0"/>
              <a:buChar char="•"/>
            </a:pPr>
            <a:r>
              <a:rPr lang="en-US" sz="1800" dirty="0" smtClean="0">
                <a:latin typeface="Times New Roman" pitchFamily="18" charset="0"/>
                <a:cs typeface="Times New Roman" pitchFamily="18" charset="0"/>
              </a:rPr>
              <a:t>Recurrent </a:t>
            </a:r>
            <a:r>
              <a:rPr lang="en-US" sz="1800" dirty="0">
                <a:latin typeface="Times New Roman" pitchFamily="18" charset="0"/>
                <a:cs typeface="Times New Roman" pitchFamily="18" charset="0"/>
              </a:rPr>
              <a:t>Neural Network (RNN) used to solve sequence related </a:t>
            </a:r>
            <a:r>
              <a:rPr lang="en-US" sz="1800" dirty="0" smtClean="0">
                <a:latin typeface="Times New Roman" pitchFamily="18" charset="0"/>
                <a:cs typeface="Times New Roman" pitchFamily="18" charset="0"/>
              </a:rPr>
              <a:t>problems</a:t>
            </a:r>
            <a:endParaRPr lang="en-US" sz="18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Times New Roman" pitchFamily="18" charset="0"/>
                <a:cs typeface="Times New Roman" pitchFamily="18" charset="0"/>
              </a:rPr>
              <a:t>Advantages</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1435608" y="1447800"/>
            <a:ext cx="6336792" cy="4800600"/>
          </a:xfrm>
        </p:spPr>
        <p:txBody>
          <a:bodyPr>
            <a:normAutofit/>
          </a:bodyPr>
          <a:lstStyle/>
          <a:p>
            <a:pPr lvl="0" algn="just"/>
            <a:r>
              <a:rPr lang="en-US" sz="1600" dirty="0">
                <a:latin typeface="Times New Roman" pitchFamily="18" charset="0"/>
                <a:cs typeface="Times New Roman" pitchFamily="18" charset="0"/>
              </a:rPr>
              <a:t>The Images and Videos act like universal languages. </a:t>
            </a:r>
          </a:p>
          <a:p>
            <a:pPr lvl="0" algn="just"/>
            <a:endParaRPr lang="en-US" sz="1600" dirty="0">
              <a:latin typeface="Times New Roman" pitchFamily="18" charset="0"/>
              <a:cs typeface="Times New Roman" pitchFamily="18" charset="0"/>
            </a:endParaRPr>
          </a:p>
          <a:p>
            <a:pPr lvl="0" algn="just"/>
            <a:r>
              <a:rPr lang="en-US" sz="1600" dirty="0">
                <a:latin typeface="Times New Roman" pitchFamily="18" charset="0"/>
                <a:cs typeface="Times New Roman" pitchFamily="18" charset="0"/>
              </a:rPr>
              <a:t>Map Based Location information .</a:t>
            </a:r>
          </a:p>
          <a:p>
            <a:pPr lvl="0" algn="just"/>
            <a:endParaRPr lang="en-US" sz="1600" dirty="0">
              <a:latin typeface="Times New Roman" pitchFamily="18" charset="0"/>
              <a:cs typeface="Times New Roman" pitchFamily="18" charset="0"/>
            </a:endParaRPr>
          </a:p>
          <a:p>
            <a:pPr lvl="0" algn="just"/>
            <a:r>
              <a:rPr lang="en-US" sz="1600" dirty="0">
                <a:latin typeface="Times New Roman" pitchFamily="18" charset="0"/>
                <a:cs typeface="Times New Roman" pitchFamily="18" charset="0"/>
              </a:rPr>
              <a:t>The proposed algorithms are very effective than the existing algorithms such as LASSO and Deep Walk.</a:t>
            </a:r>
          </a:p>
          <a:p>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 SYSTEM REQUIREMENTS</a:t>
            </a:r>
            <a:endParaRPr lang="en-US" sz="40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buNone/>
            </a:pPr>
            <a:r>
              <a:rPr lang="en-US" sz="2800" dirty="0">
                <a:solidFill>
                  <a:schemeClr val="tx2">
                    <a:lumMod val="75000"/>
                  </a:schemeClr>
                </a:solidFill>
                <a:latin typeface="Times New Roman" pitchFamily="18" charset="0"/>
                <a:cs typeface="Times New Roman" pitchFamily="18" charset="0"/>
              </a:rPr>
              <a:t>SOFTWARE REQUIREMENTS:</a:t>
            </a:r>
          </a:p>
          <a:p>
            <a:pPr lvl="0"/>
            <a:r>
              <a:rPr lang="en-US" sz="1600" dirty="0">
                <a:latin typeface="Times New Roman" pitchFamily="18" charset="0"/>
                <a:cs typeface="Times New Roman" pitchFamily="18" charset="0"/>
              </a:rPr>
              <a:t>Python</a:t>
            </a:r>
          </a:p>
          <a:p>
            <a:pPr lvl="0"/>
            <a:r>
              <a:rPr lang="en-US" sz="1600" dirty="0" err="1">
                <a:latin typeface="Times New Roman" pitchFamily="18" charset="0"/>
                <a:cs typeface="Times New Roman" pitchFamily="18" charset="0"/>
              </a:rPr>
              <a:t>Django</a:t>
            </a:r>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OS Windows 7 and higher</a:t>
            </a:r>
          </a:p>
          <a:p>
            <a:pPr>
              <a:buNone/>
            </a:pPr>
            <a:endParaRPr lang="en-US" sz="2800" dirty="0"/>
          </a:p>
          <a:p>
            <a:pPr>
              <a:buNone/>
            </a:pPr>
            <a:r>
              <a:rPr lang="en-US" sz="2800" dirty="0">
                <a:solidFill>
                  <a:schemeClr val="tx2">
                    <a:lumMod val="75000"/>
                  </a:schemeClr>
                </a:solidFill>
                <a:latin typeface="Times New Roman" pitchFamily="18" charset="0"/>
                <a:cs typeface="Times New Roman" pitchFamily="18" charset="0"/>
              </a:rPr>
              <a:t>HARDWARE REQUIREMENTS:</a:t>
            </a:r>
          </a:p>
          <a:p>
            <a:pPr lvl="0" fontAlgn="base"/>
            <a:r>
              <a:rPr lang="en-US" sz="1600" dirty="0">
                <a:latin typeface="Times New Roman" pitchFamily="18" charset="0"/>
                <a:cs typeface="Times New Roman" pitchFamily="18" charset="0"/>
              </a:rPr>
              <a:t>Processor: Intel core i3 or higher</a:t>
            </a:r>
          </a:p>
          <a:p>
            <a:pPr lvl="0" fontAlgn="base"/>
            <a:r>
              <a:rPr lang="en-US" sz="1600" dirty="0">
                <a:latin typeface="Times New Roman" pitchFamily="18" charset="0"/>
                <a:cs typeface="Times New Roman" pitchFamily="18" charset="0"/>
              </a:rPr>
              <a:t>RAM: 256 MB</a:t>
            </a:r>
          </a:p>
          <a:p>
            <a:pPr lvl="0" fontAlgn="base"/>
            <a:r>
              <a:rPr lang="en-US" sz="1600" dirty="0">
                <a:latin typeface="Times New Roman" pitchFamily="18" charset="0"/>
                <a:cs typeface="Times New Roman" pitchFamily="18" charset="0"/>
              </a:rPr>
              <a:t>Space on Hard Disk: minimum 512MB</a:t>
            </a:r>
          </a:p>
          <a:p>
            <a:pPr>
              <a:buNone/>
            </a:pPr>
            <a:endParaRPr lang="en-US" sz="2800" dirty="0">
              <a:latin typeface="Times New Roman" pitchFamily="18" charset="0"/>
              <a:cs typeface="Times New Roman" pitchFamily="18" charset="0"/>
            </a:endParaRPr>
          </a:p>
          <a:p>
            <a:pPr>
              <a:buNone/>
            </a:pP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549</TotalTime>
  <Words>1608</Words>
  <Application>Microsoft Office PowerPoint</Application>
  <PresentationFormat>On-screen Show (4:3)</PresentationFormat>
  <Paragraphs>179</Paragraphs>
  <Slides>25</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Arial</vt:lpstr>
      <vt:lpstr>Calibri</vt:lpstr>
      <vt:lpstr>Garamond</vt:lpstr>
      <vt:lpstr>Gill Sans MT</vt:lpstr>
      <vt:lpstr>Jacques Francois Shadow</vt:lpstr>
      <vt:lpstr>Tahoma</vt:lpstr>
      <vt:lpstr>Times New Roman</vt:lpstr>
      <vt:lpstr>Verdana</vt:lpstr>
      <vt:lpstr>Wingdings</vt:lpstr>
      <vt:lpstr>Wingdings 2</vt:lpstr>
      <vt:lpstr>Solstice</vt:lpstr>
      <vt:lpstr>                   </vt:lpstr>
      <vt:lpstr>CONTENTS</vt:lpstr>
      <vt:lpstr>ABSTRACT</vt:lpstr>
      <vt:lpstr>INTRODUCTION</vt:lpstr>
      <vt:lpstr>EXISTING SYSTEM</vt:lpstr>
      <vt:lpstr>Disadvantages </vt:lpstr>
      <vt:lpstr> PROPOSED SYSTEM</vt:lpstr>
      <vt:lpstr>Advantages</vt:lpstr>
      <vt:lpstr> SYSTEM REQUIREMENTS</vt:lpstr>
      <vt:lpstr>ARCHITECTURE </vt:lpstr>
      <vt:lpstr>MODULES</vt:lpstr>
      <vt:lpstr>PowerPoint Presentation</vt:lpstr>
      <vt:lpstr>PowerPoint Presentation</vt:lpstr>
      <vt:lpstr>PowerPoint Presentation</vt:lpstr>
      <vt:lpstr>USE CASE DIAGRAM</vt:lpstr>
      <vt:lpstr>CLASS DIAGRAM</vt:lpstr>
      <vt:lpstr>SEQUENCE DIAGRAM:</vt:lpstr>
      <vt:lpstr>PowerPoint Presentation</vt:lpstr>
      <vt:lpstr>PowerPoint Presentation</vt:lpstr>
      <vt:lpstr>SAMPLE CODE</vt:lpstr>
      <vt:lpstr>PowerPoint Presentation</vt:lpstr>
      <vt:lpstr>RESULT</vt:lpstr>
      <vt:lpstr> </vt:lpstr>
      <vt:lpstr>CONCLUSION AND FUTURE ENHANCEMENT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admin</dc:creator>
  <cp:lastModifiedBy>Microsoft account</cp:lastModifiedBy>
  <cp:revision>59</cp:revision>
  <dcterms:created xsi:type="dcterms:W3CDTF">2021-12-01T07:37:01Z</dcterms:created>
  <dcterms:modified xsi:type="dcterms:W3CDTF">2022-05-23T04:54:09Z</dcterms:modified>
</cp:coreProperties>
</file>